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5" r:id="rId9"/>
    <p:sldId id="266" r:id="rId10"/>
    <p:sldId id="267" r:id="rId11"/>
    <p:sldId id="262" r:id="rId12"/>
    <p:sldId id="268" r:id="rId13"/>
    <p:sldId id="263" r:id="rId14"/>
    <p:sldId id="269" r:id="rId15"/>
    <p:sldId id="270" r:id="rId16"/>
    <p:sldId id="271" r:id="rId17"/>
    <p:sldId id="272" r:id="rId18"/>
    <p:sldId id="274" r:id="rId19"/>
    <p:sldId id="273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71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36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1E3F1-7440-4405-A610-3A4D09D6CFCB}" type="datetimeFigureOut">
              <a:rPr lang="en-US" smtClean="0"/>
              <a:t>4/26/20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50DF-6C0B-475F-8039-BA4BFE9FA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91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1E3F1-7440-4405-A610-3A4D09D6CFCB}" type="datetimeFigureOut">
              <a:rPr lang="en-US" smtClean="0"/>
              <a:t>4/26/20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50DF-6C0B-475F-8039-BA4BFE9FA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928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1E3F1-7440-4405-A610-3A4D09D6CFCB}" type="datetimeFigureOut">
              <a:rPr lang="en-US" smtClean="0"/>
              <a:t>4/26/20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50DF-6C0B-475F-8039-BA4BFE9FA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316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1E3F1-7440-4405-A610-3A4D09D6CFCB}" type="datetimeFigureOut">
              <a:rPr lang="en-US" smtClean="0"/>
              <a:t>4/26/20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50DF-6C0B-475F-8039-BA4BFE9FA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084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1E3F1-7440-4405-A610-3A4D09D6CFCB}" type="datetimeFigureOut">
              <a:rPr lang="en-US" smtClean="0"/>
              <a:t>4/26/20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50DF-6C0B-475F-8039-BA4BFE9FA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88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1E3F1-7440-4405-A610-3A4D09D6CFCB}" type="datetimeFigureOut">
              <a:rPr lang="en-US" smtClean="0"/>
              <a:t>4/26/20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50DF-6C0B-475F-8039-BA4BFE9FA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15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1E3F1-7440-4405-A610-3A4D09D6CFCB}" type="datetimeFigureOut">
              <a:rPr lang="en-US" smtClean="0"/>
              <a:t>4/26/20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50DF-6C0B-475F-8039-BA4BFE9FA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129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1E3F1-7440-4405-A610-3A4D09D6CFCB}" type="datetimeFigureOut">
              <a:rPr lang="en-US" smtClean="0"/>
              <a:t>4/26/20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50DF-6C0B-475F-8039-BA4BFE9FA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586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1E3F1-7440-4405-A610-3A4D09D6CFCB}" type="datetimeFigureOut">
              <a:rPr lang="en-US" smtClean="0"/>
              <a:t>4/26/20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50DF-6C0B-475F-8039-BA4BFE9FA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905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1E3F1-7440-4405-A610-3A4D09D6CFCB}" type="datetimeFigureOut">
              <a:rPr lang="en-US" smtClean="0"/>
              <a:t>4/26/20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50DF-6C0B-475F-8039-BA4BFE9FA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552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1E3F1-7440-4405-A610-3A4D09D6CFCB}" type="datetimeFigureOut">
              <a:rPr lang="en-US" smtClean="0"/>
              <a:t>4/26/20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50DF-6C0B-475F-8039-BA4BFE9FA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157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1E3F1-7440-4405-A610-3A4D09D6CFCB}" type="datetimeFigureOut">
              <a:rPr lang="en-US" smtClean="0"/>
              <a:t>4/26/20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050DF-6C0B-475F-8039-BA4BFE9FA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694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Replacing IS/LM</a:t>
            </a:r>
            <a:br>
              <a:rPr lang="en-US" dirty="0"/>
            </a:br>
            <a:r>
              <a:rPr lang="en-US" dirty="0"/>
              <a:t>with </a:t>
            </a:r>
            <a:r>
              <a:rPr lang="en-US"/>
              <a:t>a IS/TS  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Lecture 11</a:t>
            </a:r>
          </a:p>
          <a:p>
            <a:r>
              <a:rPr lang="en-US" dirty="0"/>
              <a:t>April 22/2020</a:t>
            </a:r>
          </a:p>
        </p:txBody>
      </p:sp>
    </p:spTree>
    <p:extLst>
      <p:ext uri="{BB962C8B-B14F-4D97-AF65-F5344CB8AC3E}">
        <p14:creationId xmlns:p14="http://schemas.microsoft.com/office/powerpoint/2010/main" val="17367466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we explain </a:t>
            </a:r>
            <a:r>
              <a:rPr lang="en-US" b="1" dirty="0">
                <a:solidFill>
                  <a:srgbClr val="FF0000"/>
                </a:solidFill>
              </a:rPr>
              <a:t>$2.5 trillion </a:t>
            </a:r>
            <a:r>
              <a:rPr lang="en-US" dirty="0"/>
              <a:t>in bank excess reserves, that collect </a:t>
            </a:r>
            <a:r>
              <a:rPr lang="en-US" b="1" dirty="0">
                <a:solidFill>
                  <a:srgbClr val="FF0000"/>
                </a:solidFill>
              </a:rPr>
              <a:t>ZERO interest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Cost of funds? ZERO</a:t>
            </a:r>
          </a:p>
          <a:p>
            <a:pPr marL="0" indent="0">
              <a:buNone/>
            </a:pPr>
            <a:r>
              <a:rPr lang="en-US" dirty="0"/>
              <a:t>Only very risky borrowers, with very high bankruptcy issues, want to borrow, and they can only borrow at 5%</a:t>
            </a:r>
          </a:p>
          <a:p>
            <a:pPr marL="0" indent="0">
              <a:buNone/>
            </a:pPr>
            <a:r>
              <a:rPr lang="en-US" dirty="0"/>
              <a:t>Suppose a 1-year loan at 5%, and you lend to 100 borrowers:</a:t>
            </a:r>
          </a:p>
        </p:txBody>
      </p:sp>
    </p:spTree>
    <p:extLst>
      <p:ext uri="{BB962C8B-B14F-4D97-AF65-F5344CB8AC3E}">
        <p14:creationId xmlns:p14="http://schemas.microsoft.com/office/powerpoint/2010/main" val="1604605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can use that frame in a model that includes Y and </a:t>
            </a:r>
            <a:r>
              <a:rPr lang="el-GR" dirty="0"/>
              <a:t>π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preserve the IS curve, but we are specific about what interest rate drives it.</a:t>
            </a:r>
          </a:p>
          <a:p>
            <a:endParaRPr lang="en-US" dirty="0"/>
          </a:p>
          <a:p>
            <a:r>
              <a:rPr lang="en-US" dirty="0"/>
              <a:t>We preserve the Phillips Curve.</a:t>
            </a:r>
          </a:p>
          <a:p>
            <a:endParaRPr lang="en-US" dirty="0"/>
          </a:p>
          <a:p>
            <a:r>
              <a:rPr lang="en-US" dirty="0"/>
              <a:t>We create a new curve: the TS curve</a:t>
            </a:r>
          </a:p>
          <a:p>
            <a:endParaRPr lang="en-US" dirty="0"/>
          </a:p>
          <a:p>
            <a:r>
              <a:rPr lang="en-US" dirty="0"/>
              <a:t> The TS curve relates changes in the risk free short rate—the Fed’s target rate—to changes in the interest rate that drives I and 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883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REPEAT: How real world based, </a:t>
            </a:r>
            <a:r>
              <a:rPr lang="en-US" dirty="0">
                <a:solidFill>
                  <a:srgbClr val="FF0000"/>
                </a:solidFill>
              </a:rPr>
              <a:t>macro strategists 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/>
              <a:t>might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think about </a:t>
            </a:r>
            <a:r>
              <a:rPr lang="en-US" dirty="0">
                <a:solidFill>
                  <a:srgbClr val="FF0000"/>
                </a:solidFill>
              </a:rPr>
              <a:t>monetary policy</a:t>
            </a:r>
            <a:r>
              <a:rPr lang="en-US" dirty="0"/>
              <a:t>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Fed (usually) targets the risk free, short rate.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influences the risk free long rate.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Both influence the risky long rate.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risky long rate drives the economy.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2411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We will build two versions of a model.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Wicksell Model: this will champion free markets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Minsky/Wicksell model: requires an active Fed </a:t>
            </a:r>
          </a:p>
          <a:p>
            <a:pPr marL="0" indent="0">
              <a:buNone/>
            </a:pPr>
            <a:r>
              <a:rPr lang="en-US" dirty="0"/>
              <a:t>(next week’s lecture)</a:t>
            </a:r>
          </a:p>
        </p:txBody>
      </p:sp>
    </p:spTree>
    <p:extLst>
      <p:ext uri="{BB962C8B-B14F-4D97-AF65-F5344CB8AC3E}">
        <p14:creationId xmlns:p14="http://schemas.microsoft.com/office/powerpoint/2010/main" val="22795680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Wicksell TS curve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r>
                  <a:rPr lang="en-US" dirty="0"/>
                  <a:t>	R = ω (f+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en-US" dirty="0"/>
                  <a:t> ) + (1- ω)W</a:t>
                </a:r>
              </a:p>
              <a:p>
                <a:pPr marL="0" indent="0">
                  <a:buNone/>
                </a:pPr>
                <a:r>
                  <a:rPr lang="en-US" dirty="0"/>
                  <a:t>R = risk-free real long term rate 		(10-year TIPS yield)</a:t>
                </a:r>
              </a:p>
              <a:p>
                <a:pPr marL="0" indent="0">
                  <a:buNone/>
                </a:pPr>
                <a:r>
                  <a:rPr lang="en-US" dirty="0"/>
                  <a:t>f = real fed funds rate		(fed funds rate minus TIPS breakeven </a:t>
                </a:r>
                <a:r>
                  <a:rPr lang="el-GR" dirty="0"/>
                  <a:t>π</a:t>
                </a:r>
                <a:r>
                  <a:rPr lang="en-US" dirty="0"/>
                  <a:t>) in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en-US" dirty="0"/>
                  <a:t> = term premium 			(normally 0.8% or 80 basis points)</a:t>
                </a:r>
              </a:p>
              <a:p>
                <a:pPr marL="0" indent="0">
                  <a:buNone/>
                </a:pPr>
                <a:r>
                  <a:rPr lang="en-US" dirty="0"/>
                  <a:t>W = risk-free Wicksellian natural rate	(5-year/5-year forward TIPS yield)</a:t>
                </a:r>
              </a:p>
              <a:p>
                <a:pPr marL="0" indent="0">
                  <a:buNone/>
                </a:pPr>
                <a:r>
                  <a:rPr lang="en-US" dirty="0"/>
                  <a:t>ω = weight factor for Fed policy	(expectations for duration of Fed policy)</a:t>
                </a:r>
              </a:p>
              <a:p>
                <a:pPr marL="0" indent="0">
                  <a:buNone/>
                </a:pPr>
                <a:r>
                  <a:rPr lang="en-US" dirty="0"/>
                  <a:t> </a:t>
                </a:r>
              </a:p>
              <a:p>
                <a:pPr marL="0" indent="0">
                  <a:buNone/>
                </a:pPr>
                <a:r>
                  <a:rPr lang="en-US" dirty="0"/>
                  <a:t> 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1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22939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W≡ Wicksellian risk-free natural rate</a:t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966651"/>
            <a:ext cx="10280468" cy="5721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3034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en-US" sz="2800" dirty="0"/>
                  <a:t> = term premium </a:t>
                </a:r>
                <a:br>
                  <a:rPr lang="en-US" sz="2800" dirty="0"/>
                </a:br>
                <a:r>
                  <a:rPr lang="en-US" sz="2800" dirty="0"/>
                  <a:t>10-year/fed funds spread averages 80 basis points </a:t>
                </a:r>
                <a:br>
                  <a:rPr lang="en-US" sz="2800" dirty="0"/>
                </a:br>
                <a:r>
                  <a:rPr lang="en-US" sz="2800" dirty="0"/>
                  <a:t>expected future rates understate forwards</a:t>
                </a:r>
                <a:br>
                  <a:rPr lang="en-US" sz="2800" dirty="0"/>
                </a:br>
                <a:r>
                  <a:rPr lang="en-US" sz="2800" dirty="0"/>
                  <a:t>the difference? The term premium 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217" t="-18894" b="-248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81052"/>
            <a:ext cx="10787743" cy="4611189"/>
          </a:xfrm>
        </p:spPr>
      </p:pic>
    </p:spTree>
    <p:extLst>
      <p:ext uri="{BB962C8B-B14F-4D97-AF65-F5344CB8AC3E}">
        <p14:creationId xmlns:p14="http://schemas.microsoft.com/office/powerpoint/2010/main" val="30683316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R = ω(f+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en-US" dirty="0"/>
                  <a:t>) + (1- ω)W</a:t>
                </a:r>
                <a:br>
                  <a:rPr lang="en-US" dirty="0"/>
                </a:br>
                <a:r>
                  <a:rPr lang="en-US" dirty="0"/>
                  <a:t>what does the equation mean?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 t="-13364" b="-21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2847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would we define equilibrium for </a:t>
            </a:r>
            <a:br>
              <a:rPr lang="en-US" dirty="0"/>
            </a:br>
            <a:r>
              <a:rPr lang="en-US" dirty="0"/>
              <a:t>Federal Reserve Policy?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dirty="0"/>
                  <a:t>Our Taylor Equation says that when Y and </a:t>
                </a:r>
                <a:r>
                  <a:rPr lang="el-GR" dirty="0"/>
                  <a:t>π</a:t>
                </a:r>
                <a:r>
                  <a:rPr lang="en-US" dirty="0"/>
                  <a:t> are at target r = r*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r* = neutral real fed funds rate </a:t>
                </a:r>
              </a:p>
              <a:p>
                <a:pPr marL="0" indent="0">
                  <a:buNone/>
                </a:pPr>
                <a:r>
                  <a:rPr lang="en-US" dirty="0"/>
                  <a:t>W= neutral real risk free long rate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f* = W-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en-US" dirty="0"/>
                  <a:t>	(the neutral real funds rate equals the Wicksellian natural 		rate minus the average term premium) </a:t>
                </a:r>
              </a:p>
              <a:p>
                <a:pPr marL="0" indent="0">
                  <a:buNone/>
                </a:pPr>
                <a:r>
                  <a:rPr lang="en-US" dirty="0"/>
                  <a:t>f* = (5-year/5-year forward TIPS yield minus 0.8)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30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47873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444137"/>
            <a:ext cx="9784080" cy="6008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806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Replacing IS/LM with a modern day apparatus: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IS: investment/Saving curve. This remains the cornerstone.</a:t>
            </a:r>
          </a:p>
          <a:p>
            <a:pPr marL="0" indent="0">
              <a:buNone/>
            </a:pPr>
            <a:r>
              <a:rPr lang="en-US" dirty="0"/>
              <a:t>	a change in the RELEVANT  real rate changes I and, in turn, 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the relevant real rate??? In the IS/LM world, there is only one interest rate, the “bond” yield. </a:t>
            </a:r>
          </a:p>
          <a:p>
            <a:pPr marL="0" indent="0">
              <a:buNone/>
            </a:pPr>
            <a:r>
              <a:rPr lang="en-US" dirty="0"/>
              <a:t>	No distinction is made between risky and risk free bond rates. </a:t>
            </a:r>
          </a:p>
          <a:p>
            <a:pPr marL="0" indent="0">
              <a:buNone/>
            </a:pPr>
            <a:r>
              <a:rPr lang="en-US" dirty="0"/>
              <a:t>	No interest is paid on money like instrument  </a:t>
            </a:r>
          </a:p>
        </p:txBody>
      </p:sp>
    </p:spTree>
    <p:extLst>
      <p:ext uri="{BB962C8B-B14F-4D97-AF65-F5344CB8AC3E}">
        <p14:creationId xmlns:p14="http://schemas.microsoft.com/office/powerpoint/2010/main" val="34805877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key observation? The Wicksell model is equilibrium seeking.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A Modified Taylor rule, reflecting the Wicksell concept</a:t>
            </a:r>
          </a:p>
          <a:p>
            <a:pPr marL="0" indent="0">
              <a:buNone/>
            </a:pPr>
            <a:r>
              <a:rPr lang="en-US" dirty="0"/>
              <a:t>We acknowledge that r* varies: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fed funds = </a:t>
            </a:r>
            <a:r>
              <a:rPr lang="el-GR" dirty="0"/>
              <a:t>π</a:t>
            </a:r>
            <a:r>
              <a:rPr lang="en-US" dirty="0"/>
              <a:t> + 0.5(</a:t>
            </a:r>
            <a:r>
              <a:rPr lang="el-GR" dirty="0"/>
              <a:t>π</a:t>
            </a:r>
            <a:r>
              <a:rPr lang="en-US" dirty="0"/>
              <a:t> – </a:t>
            </a:r>
            <a:r>
              <a:rPr lang="el-GR" dirty="0"/>
              <a:t>π</a:t>
            </a:r>
            <a:r>
              <a:rPr lang="en-US" dirty="0"/>
              <a:t>*) + (U*-U) + W-</a:t>
            </a:r>
            <a:r>
              <a:rPr lang="el-GR" dirty="0"/>
              <a:t>τ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5227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Repeat: W≡ Wicksellian risk-free natural rate</a:t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966651"/>
            <a:ext cx="10280468" cy="5721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930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the LM curve work?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Money demand reflects two considerations:</a:t>
            </a:r>
          </a:p>
          <a:p>
            <a:pPr marL="0" indent="0">
              <a:buNone/>
            </a:pPr>
            <a:r>
              <a:rPr lang="en-US" dirty="0"/>
              <a:t>	We keep money on hand, to transact—to buy stuff.</a:t>
            </a:r>
          </a:p>
          <a:p>
            <a:pPr marL="0" indent="0">
              <a:buNone/>
            </a:pPr>
            <a:r>
              <a:rPr lang="en-US" dirty="0"/>
              <a:t>	We keep money balances low, to the degree that we feel </a:t>
            </a:r>
          </a:p>
          <a:p>
            <a:pPr marL="0" indent="0">
              <a:buNone/>
            </a:pPr>
            <a:r>
              <a:rPr lang="en-US" dirty="0"/>
              <a:t>	    we are losing out on interest returns from bonds.</a:t>
            </a:r>
          </a:p>
          <a:p>
            <a:pPr marL="0" indent="0">
              <a:buNone/>
            </a:pPr>
            <a:r>
              <a:rPr lang="en-US" dirty="0"/>
              <a:t>The Fed EXOGENOUSLY establishes the level of real money, (M/P)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When they provide more money, there are ample funds to allow for transactions and bond purchases, bond prices rise, yields fall, output rises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2778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is IS/LM, a 1937 invented apparatus, </a:t>
            </a:r>
            <a:br>
              <a:rPr lang="en-US" dirty="0"/>
            </a:br>
            <a:r>
              <a:rPr lang="en-US" dirty="0"/>
              <a:t>close to </a:t>
            </a:r>
            <a:r>
              <a:rPr lang="en-US" b="1" dirty="0">
                <a:solidFill>
                  <a:srgbClr val="FF0000"/>
                </a:solidFill>
              </a:rPr>
              <a:t>Useless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Fed can put reserves in the system, and not affect loan creation and real GDP. (see 2008-2010)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Fed targets interest rates, not the supply of money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Fed targets the short term rate, usually.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When the Fed tightens, money market rates rise, investors move toward money like investments, not away, and long rates rise. </a:t>
            </a:r>
          </a:p>
        </p:txBody>
      </p:sp>
    </p:spTree>
    <p:extLst>
      <p:ext uri="{BB962C8B-B14F-4D97-AF65-F5344CB8AC3E}">
        <p14:creationId xmlns:p14="http://schemas.microsoft.com/office/powerpoint/2010/main" val="3644856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Excess reserves: $1.5 billion average, 1999 through 2007</a:t>
            </a:r>
            <a:br>
              <a:rPr lang="en-US" sz="3200" dirty="0"/>
            </a:br>
            <a:r>
              <a:rPr lang="en-US" sz="3200" dirty="0"/>
              <a:t>Excess reserves: $2.5 trillion average, 2010-2015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75601"/>
            <a:ext cx="10515600" cy="4051386"/>
          </a:xfrm>
        </p:spPr>
      </p:pic>
    </p:spTree>
    <p:extLst>
      <p:ext uri="{BB962C8B-B14F-4D97-AF65-F5344CB8AC3E}">
        <p14:creationId xmlns:p14="http://schemas.microsoft.com/office/powerpoint/2010/main" val="4272154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real world based, </a:t>
            </a:r>
            <a:r>
              <a:rPr lang="en-US" dirty="0">
                <a:solidFill>
                  <a:srgbClr val="FF0000"/>
                </a:solidFill>
              </a:rPr>
              <a:t>macro strategists 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/>
              <a:t>might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think about </a:t>
            </a:r>
            <a:r>
              <a:rPr lang="en-US" dirty="0">
                <a:solidFill>
                  <a:srgbClr val="FF0000"/>
                </a:solidFill>
              </a:rPr>
              <a:t>monetary policy</a:t>
            </a:r>
            <a:r>
              <a:rPr lang="en-US" dirty="0"/>
              <a:t>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Fed (usually) targets the risk free, short rate.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influences the risk free long rate.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Both influence the risky long rate.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risky long rate drives the economy.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67390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a loanable funds space it looks like this: 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5754" y="1690688"/>
            <a:ext cx="9612923" cy="5167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927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using the banking model?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Banks tend to borrow money, of short duration</a:t>
            </a:r>
          </a:p>
          <a:p>
            <a:pPr marL="0" indent="0">
              <a:buNone/>
            </a:pPr>
            <a:r>
              <a:rPr lang="en-US" dirty="0"/>
              <a:t>	money market fund type accounts</a:t>
            </a:r>
          </a:p>
          <a:p>
            <a:pPr marL="0" indent="0">
              <a:buNone/>
            </a:pPr>
            <a:r>
              <a:rPr lang="en-US" dirty="0"/>
              <a:t>	CDs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Banks tend to lend longer term</a:t>
            </a:r>
          </a:p>
          <a:p>
            <a:pPr marL="0" indent="0">
              <a:buNone/>
            </a:pPr>
            <a:r>
              <a:rPr lang="en-US" dirty="0"/>
              <a:t>	loans to corporations</a:t>
            </a:r>
          </a:p>
          <a:p>
            <a:pPr marL="0" indent="0">
              <a:buNone/>
            </a:pPr>
            <a:r>
              <a:rPr lang="en-US" dirty="0"/>
              <a:t>	mortgages to home buyers</a:t>
            </a:r>
          </a:p>
        </p:txBody>
      </p:sp>
    </p:spTree>
    <p:extLst>
      <p:ext uri="{BB962C8B-B14F-4D97-AF65-F5344CB8AC3E}">
        <p14:creationId xmlns:p14="http://schemas.microsoft.com/office/powerpoint/2010/main" val="575222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do they decide whether to lend to a prospective borrower?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Do they call up and see how much money they have in their vault? No!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They calculate their cost of funds—how much interest they must pay to make the loan.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They determine the interest rate the borrower is willing to pay.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difference? Their NET INTEREST MARGIN.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They then decide if that margin justifies making the loan.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83475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1678</TotalTime>
  <Words>1003</Words>
  <Application>Microsoft Macintosh PowerPoint</Application>
  <PresentationFormat>Widescreen</PresentationFormat>
  <Paragraphs>116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Office Theme</vt:lpstr>
      <vt:lpstr>    Replacing IS/LM with a IS/TS   </vt:lpstr>
      <vt:lpstr>Replacing IS/LM with a modern day apparatus:  </vt:lpstr>
      <vt:lpstr>How does the LM curve work? </vt:lpstr>
      <vt:lpstr>Why is IS/LM, a 1937 invented apparatus,  close to Useless?</vt:lpstr>
      <vt:lpstr>Excess reserves: $1.5 billion average, 1999 through 2007 Excess reserves: $2.5 trillion average, 2010-2015 </vt:lpstr>
      <vt:lpstr>How real world based, macro strategists  might think about monetary policy: </vt:lpstr>
      <vt:lpstr>In a loanable funds space it looks like this: </vt:lpstr>
      <vt:lpstr>What about using the banking model?</vt:lpstr>
      <vt:lpstr>How do they decide whether to lend to a prospective borrower? </vt:lpstr>
      <vt:lpstr>How can we explain $2.5 trillion in bank excess reserves, that collect ZERO interest?</vt:lpstr>
      <vt:lpstr>We can use that frame in a model that includes Y and π?</vt:lpstr>
      <vt:lpstr>REPEAT: How real world based, macro strategists  might think about monetary policy: </vt:lpstr>
      <vt:lpstr>We will build two versions of a model. </vt:lpstr>
      <vt:lpstr>The Wicksell TS curve</vt:lpstr>
      <vt:lpstr>W≡ Wicksellian risk-free natural rate </vt:lpstr>
      <vt:lpstr>τ = term premium  10-year/fed funds spread averages 80 basis points  expected future rates understate forwards the difference? The term premium </vt:lpstr>
      <vt:lpstr>R = ω(f+ τ) + (1- ω)W what does the equation mean?</vt:lpstr>
      <vt:lpstr>How would we define equilibrium for  Federal Reserve Policy?</vt:lpstr>
      <vt:lpstr>PowerPoint Presentation</vt:lpstr>
      <vt:lpstr>The key observation? The Wicksell model is equilibrium seeking.</vt:lpstr>
      <vt:lpstr>Repeat: W≡ Wicksellian risk-free natural rate </vt:lpstr>
    </vt:vector>
  </TitlesOfParts>
  <Company>Johns Hopkins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J. Barbera</dc:creator>
  <cp:lastModifiedBy>Pavel Solís</cp:lastModifiedBy>
  <cp:revision>15</cp:revision>
  <dcterms:created xsi:type="dcterms:W3CDTF">2020-04-21T13:21:33Z</dcterms:created>
  <dcterms:modified xsi:type="dcterms:W3CDTF">2020-04-26T17:23:20Z</dcterms:modified>
</cp:coreProperties>
</file>