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9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5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0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9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9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5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9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4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5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7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B9F6-C18F-4B3A-964F-E193305605D4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3E5F8-6F55-4739-925A-48E7CC33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3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sz="5300" b="1" dirty="0"/>
              <a:t>A Theory of Investment Demand, </a:t>
            </a:r>
            <a:br>
              <a:rPr lang="en-US" sz="5300" dirty="0"/>
            </a:br>
            <a:r>
              <a:rPr lang="en-US" sz="5300" b="1" dirty="0"/>
              <a:t>An Expanded Loanable Funds Model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4/15/20</a:t>
            </a:r>
          </a:p>
        </p:txBody>
      </p:sp>
    </p:spTree>
    <p:extLst>
      <p:ext uri="{BB962C8B-B14F-4D97-AF65-F5344CB8AC3E}">
        <p14:creationId xmlns:p14="http://schemas.microsoft.com/office/powerpoint/2010/main" val="1746129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Concho: a fracking based oil driller in Texas</a:t>
            </a:r>
            <a:br>
              <a:rPr lang="en-US" dirty="0"/>
            </a:br>
            <a:r>
              <a:rPr lang="en-US" dirty="0"/>
              <a:t>its share price, over the last 18 months: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5029" y="1825624"/>
            <a:ext cx="10308771" cy="491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26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Want to own an oil drilling company?</a:t>
            </a:r>
            <a:br>
              <a:rPr lang="en-US" dirty="0"/>
            </a:br>
            <a:r>
              <a:rPr lang="en-US" dirty="0"/>
              <a:t>What does the Q ratio tell you to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2" y="2116183"/>
            <a:ext cx="8804366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179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The Basic Loanable funds Model and Wicksell's Natural Rate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9874" y="1946367"/>
            <a:ext cx="7824652" cy="423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17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natural rate of interest:</a:t>
            </a:r>
            <a:br>
              <a:rPr lang="en-US" dirty="0"/>
            </a:br>
            <a:r>
              <a:rPr lang="en-US" dirty="0"/>
              <a:t>the borrowing rate that delivers a Goldilocks</a:t>
            </a:r>
            <a:br>
              <a:rPr lang="en-US" dirty="0"/>
            </a:br>
            <a:r>
              <a:rPr lang="en-US" dirty="0"/>
              <a:t>(not too hot, not too cold) economy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469" y="2207623"/>
            <a:ext cx="9679577" cy="380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463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The loanable funds model, expanded to three interest rates: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create a model with three interest rates: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 r</a:t>
            </a:r>
            <a:r>
              <a:rPr lang="en-US" b="1" baseline="-25000" dirty="0"/>
              <a:t>c</a:t>
            </a:r>
            <a:r>
              <a:rPr lang="en-US" b="1" dirty="0"/>
              <a:t> the real long term borrowing rate for corporations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r</a:t>
            </a:r>
            <a:r>
              <a:rPr lang="en-US" b="1" baseline="-25000" dirty="0"/>
              <a:t>g </a:t>
            </a:r>
            <a:r>
              <a:rPr lang="en-US" b="1" dirty="0"/>
              <a:t>the real long-term borrowing rate for the government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Fed monetary policy is tied to a third interest rate: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r</a:t>
            </a:r>
            <a:r>
              <a:rPr lang="en-US" b="1" baseline="-25000" dirty="0"/>
              <a:t>f  </a:t>
            </a:r>
            <a:r>
              <a:rPr lang="en-US" b="1" dirty="0"/>
              <a:t> the real short term interest rate: the real fed funds rate.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53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1258"/>
            <a:ext cx="10265229" cy="610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9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net Fed actions, when figuring out </a:t>
            </a:r>
            <a:br>
              <a:rPr lang="en-US" dirty="0"/>
            </a:br>
            <a:r>
              <a:rPr lang="en-US" dirty="0" err="1"/>
              <a:t>houeholds</a:t>
            </a:r>
            <a:r>
              <a:rPr lang="en-US" dirty="0"/>
              <a:t>’ need to finance government debt.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Corporations demand funds in the corporate bond market: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D</a:t>
            </a:r>
            <a:r>
              <a:rPr lang="en-US" b="1" baseline="-25000" dirty="0"/>
              <a:t>c</a:t>
            </a:r>
            <a:r>
              <a:rPr lang="en-US" dirty="0"/>
              <a:t> ≡ demand of Corporations’ for funds in the corporate bond       market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Government demand for funds: </a:t>
            </a:r>
            <a:r>
              <a:rPr lang="en-US" b="1" dirty="0"/>
              <a:t>TOTAL vs. PRIVATE </a:t>
            </a:r>
            <a:br>
              <a:rPr lang="en-US" dirty="0"/>
            </a:br>
            <a:r>
              <a:rPr lang="en-US" dirty="0"/>
              <a:t> 	</a:t>
            </a:r>
            <a:r>
              <a:rPr lang="en-US" b="1" dirty="0"/>
              <a:t>Federal Reserve Buys and Sells </a:t>
            </a:r>
            <a:r>
              <a:rPr lang="en-US" dirty="0"/>
              <a:t>Government Debt </a:t>
            </a:r>
            <a:br>
              <a:rPr lang="en-US" dirty="0"/>
            </a:br>
            <a:r>
              <a:rPr lang="en-US" dirty="0"/>
              <a:t> 	Government’s Private Demand for funds: </a:t>
            </a:r>
            <a:br>
              <a:rPr lang="en-US" dirty="0"/>
            </a:br>
            <a:r>
              <a:rPr lang="en-US" dirty="0"/>
              <a:t>	 Net of </a:t>
            </a:r>
            <a:r>
              <a:rPr lang="en-US" b="1" dirty="0"/>
              <a:t>Federal Reserve Transactions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92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4497"/>
            <a:ext cx="10515600" cy="1325563"/>
          </a:xfrm>
        </p:spPr>
        <p:txBody>
          <a:bodyPr>
            <a:noAutofit/>
          </a:bodyPr>
          <a:lstStyle/>
          <a:p>
            <a:r>
              <a:rPr lang="en-US" sz="3600" i="1" u="sng" dirty="0"/>
              <a:t>Four Actors</a:t>
            </a:r>
            <a:r>
              <a:rPr lang="en-US" sz="3600" u="sng" dirty="0"/>
              <a:t>: </a:t>
            </a:r>
            <a:r>
              <a:rPr lang="en-US" sz="3600" dirty="0"/>
              <a:t>Households, Government, Federal Reserve, Corporations.</a:t>
            </a:r>
            <a:br>
              <a:rPr lang="en-US" sz="3600" dirty="0"/>
            </a:br>
            <a:r>
              <a:rPr lang="en-US" sz="3600" i="1" dirty="0"/>
              <a:t>Three Interest Rates :</a:t>
            </a:r>
            <a:r>
              <a:rPr lang="en-US" sz="3600" dirty="0"/>
              <a:t> r</a:t>
            </a:r>
            <a:r>
              <a:rPr lang="en-US" sz="3600" baseline="-25000" dirty="0"/>
              <a:t>f</a:t>
            </a:r>
            <a:r>
              <a:rPr lang="en-US" sz="3600" i="1" dirty="0"/>
              <a:t> </a:t>
            </a:r>
            <a:r>
              <a:rPr lang="en-US" sz="3600" dirty="0"/>
              <a:t>r</a:t>
            </a:r>
            <a:r>
              <a:rPr lang="en-US" sz="3600" baseline="-25000" dirty="0"/>
              <a:t>g </a:t>
            </a:r>
            <a:r>
              <a:rPr lang="en-US" sz="3600" dirty="0"/>
              <a:t>r</a:t>
            </a:r>
            <a:r>
              <a:rPr lang="en-US" sz="3600" baseline="-25000" dirty="0"/>
              <a:t>c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The Actions of Key Actors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Federal Reserve </a:t>
            </a:r>
            <a:r>
              <a:rPr lang="en-US" b="1" dirty="0"/>
              <a:t>sales</a:t>
            </a:r>
            <a:r>
              <a:rPr lang="en-US" dirty="0"/>
              <a:t> or </a:t>
            </a:r>
            <a:r>
              <a:rPr lang="en-US" b="1" dirty="0"/>
              <a:t>purchases</a:t>
            </a:r>
            <a:r>
              <a:rPr lang="en-US" dirty="0"/>
              <a:t> of treasury bills, shifts net government demand for household funds in the treasury bill market: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/>
              <a:t>FR</a:t>
            </a:r>
            <a:r>
              <a:rPr lang="en-US" b="1" baseline="30000" dirty="0" err="1"/>
              <a:t>t</a:t>
            </a:r>
            <a:r>
              <a:rPr lang="en-US" b="1" baseline="-25000" dirty="0" err="1"/>
              <a:t>tb</a:t>
            </a:r>
            <a:r>
              <a:rPr lang="en-US" b="1" dirty="0"/>
              <a:t> </a:t>
            </a:r>
            <a:r>
              <a:rPr lang="en-US" dirty="0"/>
              <a:t>≡ Federal Reserve t-bill transactions, add/subtract 			to net demand for household funds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FR</a:t>
            </a:r>
            <a:r>
              <a:rPr lang="en-US" b="1" baseline="30000" dirty="0"/>
              <a:t>p</a:t>
            </a:r>
            <a:r>
              <a:rPr lang="en-US" b="1" baseline="-25000" dirty="0"/>
              <a:t>tb</a:t>
            </a:r>
            <a:r>
              <a:rPr lang="en-US" b="1" dirty="0"/>
              <a:t> </a:t>
            </a:r>
            <a:r>
              <a:rPr lang="en-US" dirty="0"/>
              <a:t>≡ Federal Reserve purchases t-bills, reducing the net 		government demand for household funds</a:t>
            </a:r>
          </a:p>
          <a:p>
            <a:pPr marL="0" indent="0">
              <a:buNone/>
            </a:pPr>
            <a:r>
              <a:rPr lang="en-US" b="1" dirty="0"/>
              <a:t>            </a:t>
            </a:r>
            <a:r>
              <a:rPr lang="en-US" b="1" dirty="0" err="1"/>
              <a:t>FR</a:t>
            </a:r>
            <a:r>
              <a:rPr lang="en-US" b="1" baseline="30000" dirty="0" err="1"/>
              <a:t>s</a:t>
            </a:r>
            <a:r>
              <a:rPr lang="en-US" b="1" baseline="-25000" dirty="0" err="1"/>
              <a:t>tb</a:t>
            </a:r>
            <a:r>
              <a:rPr lang="en-US" b="1" dirty="0"/>
              <a:t> </a:t>
            </a:r>
            <a:r>
              <a:rPr lang="en-US" dirty="0"/>
              <a:t>≡ Federal Reserve sells t-bills, adding to the net			government demand for household loanable funds</a:t>
            </a:r>
          </a:p>
          <a:p>
            <a:pPr marL="0" indent="0">
              <a:buNone/>
            </a:pPr>
            <a:r>
              <a:rPr lang="en-US" b="1" dirty="0"/>
              <a:t>            </a:t>
            </a:r>
            <a:r>
              <a:rPr lang="en-US" b="1" dirty="0" err="1"/>
              <a:t>FR</a:t>
            </a:r>
            <a:r>
              <a:rPr lang="en-US" b="1" baseline="30000" dirty="0" err="1"/>
              <a:t>t</a:t>
            </a:r>
            <a:r>
              <a:rPr lang="en-US" b="1" baseline="-25000" dirty="0" err="1"/>
              <a:t>tb</a:t>
            </a:r>
            <a:r>
              <a:rPr lang="en-US" b="1" dirty="0"/>
              <a:t> </a:t>
            </a:r>
            <a:r>
              <a:rPr lang="en-US" dirty="0"/>
              <a:t>≡  </a:t>
            </a:r>
            <a:r>
              <a:rPr lang="en-US" b="1" dirty="0"/>
              <a:t>FR</a:t>
            </a:r>
            <a:r>
              <a:rPr lang="en-US" b="1" baseline="30000" dirty="0"/>
              <a:t>p</a:t>
            </a:r>
            <a:r>
              <a:rPr lang="en-US" b="1" baseline="-25000" dirty="0"/>
              <a:t>tb</a:t>
            </a:r>
            <a:r>
              <a:rPr lang="en-US" b="1" dirty="0"/>
              <a:t> </a:t>
            </a:r>
            <a:r>
              <a:rPr lang="en-US" dirty="0"/>
              <a:t>OR  </a:t>
            </a:r>
            <a:r>
              <a:rPr lang="en-US" b="1" dirty="0" err="1"/>
              <a:t>FR</a:t>
            </a:r>
            <a:r>
              <a:rPr lang="en-US" b="1" baseline="30000" dirty="0" err="1"/>
              <a:t>s</a:t>
            </a:r>
            <a:r>
              <a:rPr lang="en-US" b="1" baseline="-25000" dirty="0" err="1"/>
              <a:t>tb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87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April the U.S. treasury will run a massive deficit, something like $500 billion, in just one month. </a:t>
            </a:r>
            <a:br>
              <a:rPr lang="en-US" dirty="0"/>
            </a:br>
            <a:r>
              <a:rPr lang="en-US" sz="1800" dirty="0"/>
              <a:t>That is roughly equal to the full year deficit of 2015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Reasons the deficit will soar:</a:t>
            </a:r>
          </a:p>
          <a:p>
            <a:pPr marL="0" indent="0">
              <a:buNone/>
            </a:pPr>
            <a:r>
              <a:rPr lang="en-US" dirty="0"/>
              <a:t>	jobless benefit payments will soar</a:t>
            </a:r>
          </a:p>
          <a:p>
            <a:pPr marL="0" indent="0">
              <a:buNone/>
            </a:pPr>
            <a:r>
              <a:rPr lang="en-US" dirty="0"/>
              <a:t>	payroll taxes collected will plunge</a:t>
            </a:r>
          </a:p>
          <a:p>
            <a:pPr marL="0" indent="0">
              <a:buNone/>
            </a:pPr>
            <a:r>
              <a:rPr lang="en-US" dirty="0"/>
              <a:t>	food stamp payments will soar</a:t>
            </a:r>
          </a:p>
          <a:p>
            <a:pPr marL="0" indent="0">
              <a:buNone/>
            </a:pPr>
            <a:r>
              <a:rPr lang="en-US" dirty="0"/>
              <a:t>	checks of $1,400 per person are going out ($100 billion)</a:t>
            </a:r>
          </a:p>
          <a:p>
            <a:pPr marL="0" indent="0">
              <a:buNone/>
            </a:pPr>
            <a:r>
              <a:rPr lang="en-US" dirty="0"/>
              <a:t>	income taxes collected will plunge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50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of the debt will households, net</a:t>
            </a:r>
            <a:br>
              <a:rPr lang="en-US" dirty="0"/>
            </a:br>
            <a:r>
              <a:rPr lang="en-US" dirty="0"/>
              <a:t>need to buy?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April, the FRB, to stabilize illiquid markets, will likely buy $1.5 trillion in U.S. debt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D</a:t>
            </a:r>
            <a:r>
              <a:rPr lang="en-US" baseline="-25000" dirty="0"/>
              <a:t>g </a:t>
            </a:r>
            <a:r>
              <a:rPr lang="en-US" dirty="0"/>
              <a:t>= $500 billion</a:t>
            </a:r>
          </a:p>
          <a:p>
            <a:pPr marL="0" indent="0">
              <a:buNone/>
            </a:pPr>
            <a:r>
              <a:rPr lang="en-US" dirty="0"/>
              <a:t> F</a:t>
            </a:r>
            <a:r>
              <a:rPr lang="en-US" baseline="30000" dirty="0"/>
              <a:t>t</a:t>
            </a:r>
            <a:r>
              <a:rPr lang="en-US" dirty="0"/>
              <a:t>  = $1,500 billion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baseline="30000" dirty="0" err="1"/>
              <a:t>h</a:t>
            </a:r>
            <a:r>
              <a:rPr lang="en-US" baseline="-25000" dirty="0"/>
              <a:t> g </a:t>
            </a:r>
            <a:r>
              <a:rPr lang="en-US" dirty="0"/>
              <a:t>= -$1,000 billion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Hedge funds panic selling the most popular trade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7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Cumulative Deaths: A Clear Flattening, </a:t>
            </a:r>
            <a:br>
              <a:rPr lang="en-US" dirty="0"/>
            </a:br>
            <a:r>
              <a:rPr lang="en-US" dirty="0"/>
              <a:t>Beginning in Late March </a:t>
            </a:r>
            <a:br>
              <a:rPr lang="en-US" dirty="0"/>
            </a:br>
            <a:r>
              <a:rPr lang="en-US" sz="2200" dirty="0"/>
              <a:t>(100,000 extrapolation vs 20,000 reality)</a:t>
            </a:r>
            <a:br>
              <a:rPr lang="en-US" sz="2200" dirty="0"/>
            </a:br>
            <a:endParaRPr lang="en-US" sz="2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4297" y="1933303"/>
            <a:ext cx="8791303" cy="465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62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 to understanding the last slide?</a:t>
            </a:r>
            <a:br>
              <a:rPr lang="en-US" dirty="0"/>
            </a:br>
            <a:r>
              <a:rPr lang="en-US" dirty="0"/>
              <a:t>Stocks versus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much  government debt is held by the public? $ 18 trillion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much is held by the Fed? $5 trillion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much is held by foreigners? $2 trillion   </a:t>
            </a:r>
          </a:p>
        </p:txBody>
      </p:sp>
    </p:spTree>
    <p:extLst>
      <p:ext uri="{BB962C8B-B14F-4D97-AF65-F5344CB8AC3E}">
        <p14:creationId xmlns:p14="http://schemas.microsoft.com/office/powerpoint/2010/main" val="2267077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investors were panic selling some of the stock of outstanding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777" y="1825625"/>
            <a:ext cx="9823269" cy="483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06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example of Fed buying, removing the need for household funds, and lowering the equilibrium interest rate: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657" y="1882750"/>
            <a:ext cx="9143999" cy="487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26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monetary policy operates </a:t>
            </a:r>
            <a:br>
              <a:rPr lang="en-US" dirty="0"/>
            </a:br>
            <a:r>
              <a:rPr lang="en-US" dirty="0"/>
              <a:t>IN NORMAL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Think of an individual investor. She has an opinion about how much risk to take:</a:t>
            </a:r>
          </a:p>
          <a:p>
            <a:r>
              <a:rPr lang="en-US" dirty="0"/>
              <a:t>2% risk-free bills, she commits 20% of her funds</a:t>
            </a:r>
          </a:p>
          <a:p>
            <a:r>
              <a:rPr lang="en-US" dirty="0"/>
              <a:t>3% risk-free bonds, she commits 30% of her funds</a:t>
            </a:r>
          </a:p>
          <a:p>
            <a:r>
              <a:rPr lang="en-US" dirty="0"/>
              <a:t>5% risky bonds, she commits 50% of her funds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Now the rate on t-bills has been pushed down to 1%, via Fed open market operations.</a:t>
            </a:r>
          </a:p>
          <a:p>
            <a:r>
              <a:rPr lang="en-US" dirty="0"/>
              <a:t>She will likely supply less in the t-bill market, given this lower rate of return. We see this as a movement along households’ supply curve for t-bills. Now money previously invested in t-bills shifts, and is invested in the t-bond and corporate bond market. Thus we have an outward shift for the bond market supply curves.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20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Monetary Policy Amid the Zero Bound, 	in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How can the Fed get long term real rates lower, if it can’t lower fed funds?</a:t>
            </a:r>
          </a:p>
          <a:p>
            <a:r>
              <a:rPr lang="en-US" dirty="0"/>
              <a:t>                         		   Nominal  	 </a:t>
            </a:r>
            <a:r>
              <a:rPr lang="el-GR" dirty="0"/>
              <a:t>π</a:t>
            </a:r>
            <a:r>
              <a:rPr lang="en-US" dirty="0"/>
              <a:t>          real</a:t>
            </a:r>
          </a:p>
          <a:p>
            <a:pPr lvl="0"/>
            <a:r>
              <a:rPr lang="en-US" dirty="0"/>
              <a:t>Fed funds: 	    	     	     0%	            2% 	 -2%</a:t>
            </a:r>
          </a:p>
          <a:p>
            <a:pPr lvl="0"/>
            <a:r>
              <a:rPr lang="en-US" dirty="0"/>
              <a:t>10-year t-bond:  	    	     2%               2% 	  0%</a:t>
            </a:r>
          </a:p>
          <a:p>
            <a:pPr lvl="0"/>
            <a:r>
              <a:rPr lang="en-US" dirty="0"/>
              <a:t>Baa bond: 	    	    	     5%	            2% 	  3%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7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9" y="57413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Deconstructing the </a:t>
            </a:r>
            <a:r>
              <a:rPr lang="en-US" sz="3600" dirty="0" err="1"/>
              <a:t>Flattening:The</a:t>
            </a:r>
            <a:r>
              <a:rPr lang="en-US" sz="3600" dirty="0"/>
              <a:t> Five hot spots were virulent.</a:t>
            </a:r>
            <a:br>
              <a:rPr lang="en-US" sz="3600" dirty="0"/>
            </a:br>
            <a:r>
              <a:rPr lang="en-US" sz="3600" dirty="0"/>
              <a:t>The Rest of the Country? Very Little Infection Introduction</a:t>
            </a:r>
            <a:br>
              <a:rPr lang="en-US" sz="3600" dirty="0"/>
            </a:br>
            <a:r>
              <a:rPr lang="en-US" sz="3600" b="1" dirty="0">
                <a:solidFill>
                  <a:srgbClr val="FF0000"/>
                </a:solidFill>
              </a:rPr>
              <a:t>So how do we, even partially, re-open the Nation for business?</a:t>
            </a:r>
            <a:br>
              <a:rPr lang="en-US" sz="3600" dirty="0"/>
            </a:br>
            <a:r>
              <a:rPr lang="en-US" sz="1600" dirty="0"/>
              <a:t>(as of 04/12/20)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95006"/>
            <a:ext cx="10515600" cy="305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7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hours worked were flat, Q1 vs. Q4</a:t>
            </a:r>
            <a:br>
              <a:rPr lang="en-US" dirty="0"/>
            </a:br>
            <a:r>
              <a:rPr lang="en-US" dirty="0"/>
              <a:t>real GDP???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0686" y="2155371"/>
            <a:ext cx="7837714" cy="412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March retail sales suggest a big drop for Q1:PCEs. Suppose real GDP at a 3% annualized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Growth in real GDP = Growth in labor hours + Growth in labor force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-3% = 0 + Growth in labor force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4625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Q2:2020, we cannot use our shorthand approach: Suppose hours fall by 15% and labor productivity falls by 5%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∆% Y = %∆ labor productivity  + %∆ labor hours</a:t>
            </a:r>
          </a:p>
          <a:p>
            <a:pPr marL="0" indent="0">
              <a:buNone/>
            </a:pPr>
            <a:r>
              <a:rPr lang="en-US" dirty="0"/>
              <a:t>	= -5% + -15% = -20%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the mathematically precise formula:   </a:t>
            </a:r>
          </a:p>
          <a:p>
            <a:pPr marL="0" indent="0">
              <a:buNone/>
            </a:pPr>
            <a:r>
              <a:rPr lang="en-US" dirty="0"/>
              <a:t>1.??% = (1-5%) × (1-20%) = .76% = -24%</a:t>
            </a:r>
          </a:p>
          <a:p>
            <a:pPr marL="0" indent="0">
              <a:buNone/>
            </a:pPr>
            <a:r>
              <a:rPr lang="en-US" dirty="0"/>
              <a:t>AND THAT IS BEFORE ANNUALIZATION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7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" y="365124"/>
            <a:ext cx="10347960" cy="1288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9801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4377"/>
            <a:ext cx="10515600" cy="38125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78332" y="8752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46057"/>
              </p:ext>
            </p:extLst>
          </p:nvPr>
        </p:nvGraphicFramePr>
        <p:xfrm>
          <a:off x="2978332" y="2560321"/>
          <a:ext cx="7485017" cy="374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3057449" imgH="1743151" progId="Excel.Sheet.8">
                  <p:embed/>
                </p:oleObj>
              </mc:Choice>
              <mc:Fallback>
                <p:oleObj name="Worksheet" r:id="rId4" imgW="3057449" imgH="1743151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332" y="2560321"/>
                        <a:ext cx="7485017" cy="374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061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THINK OF AN OIL SHALE DRILLER,</a:t>
            </a:r>
            <a:br>
              <a:rPr lang="en-US" dirty="0"/>
            </a:br>
            <a:r>
              <a:rPr lang="en-US" dirty="0"/>
              <a:t>REALITY AS OF 2/10/20</a:t>
            </a:r>
            <a:br>
              <a:rPr lang="en-US" dirty="0"/>
            </a:br>
            <a:r>
              <a:rPr lang="en-US" dirty="0"/>
              <a:t>REALITY AS OF 4/15/20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0983" y="2318129"/>
            <a:ext cx="5170033" cy="336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1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WOULD YOU DRILL A WELL, THAT SPEWS OIL FOR THE NEXT 5 YEARS?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2412" y="2651761"/>
            <a:ext cx="9653452" cy="257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9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1057</Words>
  <Application>Microsoft Macintosh PowerPoint</Application>
  <PresentationFormat>Widescreen</PresentationFormat>
  <Paragraphs>92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Worksheet</vt:lpstr>
      <vt:lpstr>      A Theory of Investment Demand,  An Expanded Loanable Funds Model </vt:lpstr>
      <vt:lpstr>Cumulative Deaths: A Clear Flattening,  Beginning in Late March  (100,000 extrapolation vs 20,000 reality) </vt:lpstr>
      <vt:lpstr>Deconstructing the Flattening:The Five hot spots were virulent. The Rest of the Country? Very Little Infection Introduction So how do we, even partially, re-open the Nation for business? (as of 04/12/20)</vt:lpstr>
      <vt:lpstr>Total hours worked were flat, Q1 vs. Q4 real GDP???</vt:lpstr>
      <vt:lpstr>March retail sales suggest a big drop for Q1:PCEs. Suppose real GDP at a 3% annualized rate</vt:lpstr>
      <vt:lpstr>For Q2:2020, we cannot use our shorthand approach: Suppose hours fall by 15% and labor productivity falls by 5%    </vt:lpstr>
      <vt:lpstr>PowerPoint Presentation</vt:lpstr>
      <vt:lpstr>THINK OF AN OIL SHALE DRILLER, REALITY AS OF 2/10/20 REALITY AS OF 4/15/20</vt:lpstr>
      <vt:lpstr>WOULD YOU DRILL A WELL, THAT SPEWS OIL FOR THE NEXT 5 YEARS?</vt:lpstr>
      <vt:lpstr>Concho: a fracking based oil driller in Texas its share price, over the last 18 months:</vt:lpstr>
      <vt:lpstr>Want to own an oil drilling company? What does the Q ratio tell you to do?</vt:lpstr>
      <vt:lpstr>The Basic Loanable funds Model and Wicksell's Natural Rate</vt:lpstr>
      <vt:lpstr>The natural rate of interest: the borrowing rate that delivers a Goldilocks (not too hot, not too cold) economy </vt:lpstr>
      <vt:lpstr> The loanable funds model, expanded to three interest rates: </vt:lpstr>
      <vt:lpstr>.</vt:lpstr>
      <vt:lpstr>We net Fed actions, when figuring out  houeholds’ need to finance government debt. </vt:lpstr>
      <vt:lpstr>Four Actors: Households, Government, Federal Reserve, Corporations. Three Interest Rates : rf rg rc </vt:lpstr>
      <vt:lpstr>In April the U.S. treasury will run a massive deficit, something like $500 billion, in just one month.  That is roughly equal to the full year deficit of 2015 </vt:lpstr>
      <vt:lpstr>How much of the debt will households, net need to buy? </vt:lpstr>
      <vt:lpstr>The key to understanding the last slide? Stocks versus flows</vt:lpstr>
      <vt:lpstr>U.S. investors were panic selling some of the stock of outstanding debt</vt:lpstr>
      <vt:lpstr>An example of Fed buying, removing the need for household funds, and lowering the equilibrium interest rate:</vt:lpstr>
      <vt:lpstr>How monetary policy operates  IN NORMAL TIMES</vt:lpstr>
      <vt:lpstr>Monetary Policy Amid the Zero Bound,  in 2010</vt:lpstr>
    </vt:vector>
  </TitlesOfParts>
  <Company>Johns Hopkins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J. Barbera</dc:creator>
  <cp:lastModifiedBy>Pavel Solís</cp:lastModifiedBy>
  <cp:revision>14</cp:revision>
  <dcterms:created xsi:type="dcterms:W3CDTF">2020-04-15T14:37:06Z</dcterms:created>
  <dcterms:modified xsi:type="dcterms:W3CDTF">2020-04-19T13:48:22Z</dcterms:modified>
</cp:coreProperties>
</file>