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1" r:id="rId6"/>
    <p:sldId id="262" r:id="rId7"/>
    <p:sldId id="263" r:id="rId8"/>
    <p:sldId id="264" r:id="rId9"/>
    <p:sldId id="265" r:id="rId10"/>
    <p:sldId id="268" r:id="rId11"/>
    <p:sldId id="266" r:id="rId12"/>
    <p:sldId id="270" r:id="rId13"/>
    <p:sldId id="271" r:id="rId14"/>
    <p:sldId id="267" r:id="rId15"/>
    <p:sldId id="272" r:id="rId16"/>
    <p:sldId id="273" r:id="rId17"/>
    <p:sldId id="274" r:id="rId18"/>
    <p:sldId id="275" r:id="rId19"/>
    <p:sldId id="277" r:id="rId20"/>
    <p:sldId id="276" r:id="rId21"/>
    <p:sldId id="278" r:id="rId22"/>
    <p:sldId id="280" r:id="rId23"/>
    <p:sldId id="28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0" autoAdjust="0"/>
    <p:restoredTop sz="94660"/>
  </p:normalViewPr>
  <p:slideViewPr>
    <p:cSldViewPr snapToGrid="0">
      <p:cViewPr varScale="1">
        <p:scale>
          <a:sx n="105" d="100"/>
          <a:sy n="105" d="100"/>
        </p:scale>
        <p:origin x="32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11A04A-9D27-495A-B99B-DB8C99C31925}" type="datetimeFigureOut">
              <a:rPr lang="en-US" smtClean="0"/>
              <a:t>4/9/20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ECEEC0-7474-4066-94CE-A90C7B87AE48}" type="slidenum">
              <a:rPr lang="en-US" smtClean="0"/>
              <a:t>‹#›</a:t>
            </a:fld>
            <a:endParaRPr lang="en-US"/>
          </a:p>
        </p:txBody>
      </p:sp>
    </p:spTree>
    <p:extLst>
      <p:ext uri="{BB962C8B-B14F-4D97-AF65-F5344CB8AC3E}">
        <p14:creationId xmlns:p14="http://schemas.microsoft.com/office/powerpoint/2010/main" val="971497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0" y="0"/>
            <a:ext cx="0" cy="0"/>
          </a:xfrm>
          <a:prstGeom prst="rect">
            <a:avLst/>
          </a:prstGeom>
          <a:noFill/>
          <a:ln w="12700">
            <a:solidFill>
              <a:prstClr val="black"/>
            </a:solidFill>
          </a:ln>
        </p:spPr>
      </p:sp>
      <p:sp>
        <p:nvSpPr>
          <p:cNvPr id="3" name="Notes Placeholder"/>
          <p:cNvSpPr>
            <a:spLocks noGrp="1"/>
          </p:cNvSpPr>
          <p:nvPr>
            <p:ph type="body" idx="1"/>
          </p:nvPr>
        </p:nvSpPr>
        <p:spPr>
          <a:xfrm>
            <a:off x="0" y="0"/>
            <a:ext cx="5486400" cy="3600450"/>
          </a:xfrm>
          <a:prstGeom prst="rect">
            <a:avLst/>
          </a:prstGeom>
        </p:spPr>
        <p:txBody>
          <a:bodyPr/>
          <a:lstStyle/>
          <a:p>
            <a:pPr marL="0" marR="0" lvl="0" indent="0" algn="l" fontAlgn="base">
              <a:lnSpc>
                <a:spcPct val="100000"/>
              </a:lnSpc>
            </a:pPr>
            <a:r>
              <a:rPr lang="en-US" sz="1000" u="none">
                <a:solidFill>
                  <a:srgbClr val="000000">
                    <a:alpha val="100000"/>
                  </a:srgbClr>
                </a:solidFill>
                <a:latin typeface="Calibri"/>
              </a:rPr>
              <a:t>Source:
            U.S. Bureau of Economic Analysis
Release:
            Gross Domestic Product
Units: 
Billions of Dollars, Seasonally Adjusted Annual Rate
Frequency: 
          Quarterly
BEA Account Code: A191RCGross domestic product (GDP), the featured measure of U.S. output, is the market value of the goods and services produced by labor and property located in the United States.For more information, see the Guide to the National Income and Product Accounts of the United States (NIPA) and the Bureau of Economic Analysis.
U.S. Bureau of Economic Analysis,
                    Gross Domestic Product [GDP],
                    retrieved from FRED,
                    Federal Reserve Bank of St. Louis;
                    https://fred.stlouisfed.org/series/GDP,
                    April 8, 2020.
Source:
            U.S. Bureau of Economic Analysis
Release:
            Gross Domestic Product
Units: 
Billions of Dollars, Seasonally Adjusted Annual Rate
Frequency: 
          Quarterly
BEA Account Code: A051RCA Guide to the National Income and Product Accounts of the United States (NIPA) - (http://www.bea.gov/national/pdf/nipaguid.pdf)
U.S. Bureau of Economic Analysis,
                    Corporate Profits with Inventory Valuation Adjustment (IVA) and Capital Consumption Adjustment (CCAdj) [CPROFIT],
                    retrieved from FRED,
                    Federal Reserve Bank of St. Louis;
                    https://fred.stlouisfed.org/series/CPROFIT,
                    April 8, 2020.
</a:t>
            </a:r>
          </a:p>
        </p:txBody>
      </p:sp>
    </p:spTree>
    <p:extLst>
      <p:ext uri="{BB962C8B-B14F-4D97-AF65-F5344CB8AC3E}">
        <p14:creationId xmlns:p14="http://schemas.microsoft.com/office/powerpoint/2010/main" val="2985862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AFDACA-E4FF-49C5-B29B-E8BA4C37BB8F}"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4091638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AFDACA-E4FF-49C5-B29B-E8BA4C37BB8F}"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239121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AFDACA-E4FF-49C5-B29B-E8BA4C37BB8F}"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1342360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089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AFDACA-E4FF-49C5-B29B-E8BA4C37BB8F}"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639459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AFDACA-E4FF-49C5-B29B-E8BA4C37BB8F}" type="datetimeFigureOut">
              <a:rPr lang="en-US" smtClean="0"/>
              <a:t>4/9/20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216620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AFDACA-E4FF-49C5-B29B-E8BA4C37BB8F}" type="datetimeFigureOut">
              <a:rPr lang="en-US" smtClean="0"/>
              <a:t>4/9/20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3007172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AFDACA-E4FF-49C5-B29B-E8BA4C37BB8F}" type="datetimeFigureOut">
              <a:rPr lang="en-US" smtClean="0"/>
              <a:t>4/9/20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3129105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AFDACA-E4FF-49C5-B29B-E8BA4C37BB8F}" type="datetimeFigureOut">
              <a:rPr lang="en-US" smtClean="0"/>
              <a:t>4/9/20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369538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FDACA-E4FF-49C5-B29B-E8BA4C37BB8F}" type="datetimeFigureOut">
              <a:rPr lang="en-US" smtClean="0"/>
              <a:t>4/9/20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4287241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AFDACA-E4FF-49C5-B29B-E8BA4C37BB8F}" type="datetimeFigureOut">
              <a:rPr lang="en-US" smtClean="0"/>
              <a:t>4/9/20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2073754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AFDACA-E4FF-49C5-B29B-E8BA4C37BB8F}" type="datetimeFigureOut">
              <a:rPr lang="en-US" smtClean="0"/>
              <a:t>4/9/20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978CF-04E7-446E-A899-475F24DA0831}" type="slidenum">
              <a:rPr lang="en-US" smtClean="0"/>
              <a:t>‹#›</a:t>
            </a:fld>
            <a:endParaRPr lang="en-US"/>
          </a:p>
        </p:txBody>
      </p:sp>
    </p:spTree>
    <p:extLst>
      <p:ext uri="{BB962C8B-B14F-4D97-AF65-F5344CB8AC3E}">
        <p14:creationId xmlns:p14="http://schemas.microsoft.com/office/powerpoint/2010/main" val="23833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FDACA-E4FF-49C5-B29B-E8BA4C37BB8F}" type="datetimeFigureOut">
              <a:rPr lang="en-US" smtClean="0"/>
              <a:t>4/9/20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4978CF-04E7-446E-A899-475F24DA0831}" type="slidenum">
              <a:rPr lang="en-US" smtClean="0"/>
              <a:t>‹#›</a:t>
            </a:fld>
            <a:endParaRPr lang="en-US"/>
          </a:p>
        </p:txBody>
      </p:sp>
    </p:spTree>
    <p:extLst>
      <p:ext uri="{BB962C8B-B14F-4D97-AF65-F5344CB8AC3E}">
        <p14:creationId xmlns:p14="http://schemas.microsoft.com/office/powerpoint/2010/main" val="359123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red.stlouisfed.org/graph/?g=qFCG"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Corporate Equities, Investment Trends and Capitalist Finance</a:t>
            </a:r>
            <a:br>
              <a:rPr lang="en-US" dirty="0"/>
            </a:br>
            <a:r>
              <a:rPr lang="en-US" sz="3200" dirty="0"/>
              <a:t> </a:t>
            </a:r>
          </a:p>
        </p:txBody>
      </p:sp>
      <p:sp>
        <p:nvSpPr>
          <p:cNvPr id="3" name="Subtitle 2"/>
          <p:cNvSpPr>
            <a:spLocks noGrp="1"/>
          </p:cNvSpPr>
          <p:nvPr>
            <p:ph type="subTitle" idx="1"/>
          </p:nvPr>
        </p:nvSpPr>
        <p:spPr/>
        <p:txBody>
          <a:bodyPr/>
          <a:lstStyle/>
          <a:p>
            <a:r>
              <a:rPr lang="en-US" dirty="0"/>
              <a:t>And how can we make sense of stock prices today,</a:t>
            </a:r>
          </a:p>
          <a:p>
            <a:r>
              <a:rPr lang="en-US" dirty="0"/>
              <a:t>In the midst of the economy’s COVID-19 medically induced coma?</a:t>
            </a:r>
          </a:p>
          <a:p>
            <a:r>
              <a:rPr lang="en-US" dirty="0"/>
              <a:t>April 8</a:t>
            </a:r>
            <a:r>
              <a:rPr lang="en-US" baseline="30000" dirty="0"/>
              <a:t>th</a:t>
            </a:r>
            <a:r>
              <a:rPr lang="en-US" dirty="0"/>
              <a:t> 2020  </a:t>
            </a:r>
          </a:p>
        </p:txBody>
      </p:sp>
    </p:spTree>
    <p:extLst>
      <p:ext uri="{BB962C8B-B14F-4D97-AF65-F5344CB8AC3E}">
        <p14:creationId xmlns:p14="http://schemas.microsoft.com/office/powerpoint/2010/main" val="3158941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Equity Risk Premium </a:t>
            </a:r>
            <a:br>
              <a:rPr lang="en-US" b="1" dirty="0"/>
            </a:br>
            <a:r>
              <a:rPr lang="en-US" b="1" dirty="0"/>
              <a:t>	= (earnings yield)  -  (risk free real yield)</a:t>
            </a:r>
            <a:endParaRPr lang="en-US" dirty="0"/>
          </a:p>
        </p:txBody>
      </p:sp>
      <p:pic>
        <p:nvPicPr>
          <p:cNvPr id="4" name="Content Placeholder 3"/>
          <p:cNvPicPr>
            <a:picLocks noGrp="1" noChangeAspect="1"/>
          </p:cNvPicPr>
          <p:nvPr>
            <p:ph idx="1"/>
          </p:nvPr>
        </p:nvPicPr>
        <p:blipFill>
          <a:blip r:embed="rId2"/>
          <a:stretch>
            <a:fillRect/>
          </a:stretch>
        </p:blipFill>
        <p:spPr>
          <a:xfrm>
            <a:off x="1071156" y="2194560"/>
            <a:ext cx="9980022" cy="3866605"/>
          </a:xfrm>
          <a:prstGeom prst="rect">
            <a:avLst/>
          </a:prstGeom>
        </p:spPr>
      </p:pic>
    </p:spTree>
    <p:extLst>
      <p:ext uri="{BB962C8B-B14F-4D97-AF65-F5344CB8AC3E}">
        <p14:creationId xmlns:p14="http://schemas.microsoft.com/office/powerpoint/2010/main" val="427586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9635" y="313509"/>
            <a:ext cx="11573692" cy="6257107"/>
          </a:xfrm>
          <a:prstGeom prst="rect">
            <a:avLst/>
          </a:prstGeom>
        </p:spPr>
      </p:pic>
    </p:spTree>
    <p:extLst>
      <p:ext uri="{BB962C8B-B14F-4D97-AF65-F5344CB8AC3E}">
        <p14:creationId xmlns:p14="http://schemas.microsoft.com/office/powerpoint/2010/main" val="326934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097280" y="1423708"/>
                <a:ext cx="10424160" cy="4564583"/>
              </a:xfrm>
              <a:prstGeom prst="rect">
                <a:avLst/>
              </a:prstGeom>
            </p:spPr>
            <p:txBody>
              <a:bodyPr wrap="square">
                <a:spAutoFit/>
              </a:bodyPr>
              <a:lstStyle/>
              <a:p>
                <a:r>
                  <a:rPr lang="en-US" b="1" dirty="0">
                    <a:latin typeface="Times New Roman" panose="02020603050405020304" pitchFamily="18" charset="0"/>
                    <a:ea typeface="Times New Roman" panose="02020603050405020304" pitchFamily="18" charset="0"/>
                  </a:rPr>
                  <a:t>Company priced at $100/share.	Expected earnings are $10/share next year</a:t>
                </a:r>
              </a:p>
              <a:p>
                <a:r>
                  <a:rPr lang="en-US" b="1" dirty="0">
                    <a:latin typeface="Times New Roman" panose="02020603050405020304" pitchFamily="18" charset="0"/>
                    <a:ea typeface="Times New Roman" panose="02020603050405020304" pitchFamily="18" charset="0"/>
                  </a:rPr>
                  <a:t>Expected growth is 5% per year in perpetuity.</a:t>
                </a:r>
              </a:p>
              <a:p>
                <a:endParaRPr lang="en-US" b="1" dirty="0">
                  <a:latin typeface="Times New Roman" panose="02020603050405020304" pitchFamily="18" charset="0"/>
                  <a:ea typeface="Times New Roman" panose="02020603050405020304" pitchFamily="18" charset="0"/>
                </a:endParaRPr>
              </a:p>
              <a:p>
                <a:r>
                  <a:rPr lang="en-US" b="1" dirty="0">
                    <a:latin typeface="Times New Roman" panose="02020603050405020304" pitchFamily="18" charset="0"/>
                    <a:ea typeface="Times New Roman" panose="02020603050405020304" pitchFamily="18" charset="0"/>
                  </a:rPr>
                  <a:t>What is the earnings yield?</a:t>
                </a:r>
              </a:p>
              <a:p>
                <a:endParaRPr lang="en-US" b="1" dirty="0">
                  <a:latin typeface="Times New Roman" panose="02020603050405020304" pitchFamily="18" charset="0"/>
                  <a:ea typeface="Times New Roman" panose="02020603050405020304" pitchFamily="18" charset="0"/>
                </a:endParaRPr>
              </a:p>
              <a:p>
                <a:r>
                  <a:rPr lang="en-US" b="1" dirty="0">
                    <a:latin typeface="Times New Roman" panose="02020603050405020304" pitchFamily="18" charset="0"/>
                    <a:ea typeface="Times New Roman" panose="02020603050405020304" pitchFamily="18" charset="0"/>
                  </a:rPr>
                  <a:t>Invoke EMH, the share price ($100) is the net present value of the earnings stream. The formula for the net present value of a growing perpetuity:</a:t>
                </a:r>
                <a:endParaRPr lang="en-US" dirty="0">
                  <a:latin typeface="Times New Roman" panose="02020603050405020304" pitchFamily="18" charset="0"/>
                  <a:ea typeface="Times New Roman" panose="02020603050405020304" pitchFamily="18" charset="0"/>
                </a:endParaRPr>
              </a:p>
              <a:p>
                <a:r>
                  <a:rPr lang="en-US" b="1" dirty="0">
                    <a:latin typeface="Times New Roman" panose="02020603050405020304" pitchFamily="18" charset="0"/>
                    <a:ea typeface="Times New Roman" panose="02020603050405020304" pitchFamily="18" charset="0"/>
                  </a:rPr>
                  <a:t>		PVG (∞) = </a:t>
                </a:r>
                <a14:m>
                  <m:oMath xmlns:m="http://schemas.openxmlformats.org/officeDocument/2006/math">
                    <m:f>
                      <m:fPr>
                        <m:ctrlPr>
                          <a:rPr lang="en-US" b="1" i="1">
                            <a:latin typeface="Cambria Math" panose="02040503050406030204" pitchFamily="18" charset="0"/>
                            <a:ea typeface="Times New Roman" panose="02020603050405020304" pitchFamily="18" charset="0"/>
                          </a:rPr>
                        </m:ctrlPr>
                      </m:fPr>
                      <m:num>
                        <m:r>
                          <a:rPr lang="en-US" b="1" i="1">
                            <a:latin typeface="Cambria Math" panose="02040503050406030204" pitchFamily="18" charset="0"/>
                            <a:ea typeface="Times New Roman" panose="02020603050405020304" pitchFamily="18" charset="0"/>
                            <a:cs typeface="Cambria Math" panose="02040503050406030204" pitchFamily="18" charset="0"/>
                          </a:rPr>
                          <m:t>𝐂𝟏</m:t>
                        </m:r>
                      </m:num>
                      <m:den>
                        <m:r>
                          <a:rPr lang="en-US" b="1" i="1">
                            <a:latin typeface="Cambria Math" panose="02040503050406030204" pitchFamily="18" charset="0"/>
                            <a:ea typeface="Times New Roman" panose="02020603050405020304" pitchFamily="18" charset="0"/>
                            <a:cs typeface="Cambria Math" panose="02040503050406030204" pitchFamily="18" charset="0"/>
                          </a:rPr>
                          <m:t>𝐫</m:t>
                        </m:r>
                        <m:r>
                          <a:rPr lang="en-US" b="1" i="1">
                            <a:latin typeface="Cambria Math" panose="02040503050406030204" pitchFamily="18" charset="0"/>
                            <a:ea typeface="Times New Roman" panose="02020603050405020304" pitchFamily="18" charset="0"/>
                            <a:cs typeface="Cambria Math" panose="02040503050406030204" pitchFamily="18" charset="0"/>
                          </a:rPr>
                          <m:t>−</m:t>
                        </m:r>
                        <m:r>
                          <a:rPr lang="en-US" b="1" i="1">
                            <a:latin typeface="Cambria Math" panose="02040503050406030204" pitchFamily="18" charset="0"/>
                            <a:ea typeface="Times New Roman" panose="02020603050405020304" pitchFamily="18" charset="0"/>
                            <a:cs typeface="Cambria Math" panose="02040503050406030204" pitchFamily="18" charset="0"/>
                          </a:rPr>
                          <m:t>𝐠</m:t>
                        </m:r>
                      </m:den>
                    </m:f>
                  </m:oMath>
                </a14:m>
                <a:endParaRPr lang="en-US" dirty="0">
                  <a:latin typeface="Times New Roman" panose="02020603050405020304" pitchFamily="18" charset="0"/>
                  <a:ea typeface="Times New Roman" panose="02020603050405020304" pitchFamily="18" charset="0"/>
                </a:endParaRPr>
              </a:p>
              <a:p>
                <a:r>
                  <a:rPr lang="en-US" b="1" dirty="0">
                    <a:latin typeface="Times New Roman" panose="02020603050405020304" pitchFamily="18" charset="0"/>
                    <a:ea typeface="Times New Roman" panose="02020603050405020304" pitchFamily="18" charset="0"/>
                  </a:rPr>
                  <a:t>	Where C1≡ flow in year 1; g ≡ the growth rate for C;  r  ≡ interest rate per period (the yield)</a:t>
                </a:r>
                <a:endParaRPr lang="en-US" dirty="0">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Solving:	100 = </a:t>
                </a:r>
                <a14:m>
                  <m:oMath xmlns:m="http://schemas.openxmlformats.org/officeDocument/2006/math">
                    <m:f>
                      <m:fPr>
                        <m:ctrlPr>
                          <a:rPr lang="en-US" b="1" i="1">
                            <a:latin typeface="Cambria Math" panose="02040503050406030204" pitchFamily="18" charset="0"/>
                            <a:ea typeface="Times New Roman" panose="02020603050405020304" pitchFamily="18" charset="0"/>
                          </a:rPr>
                        </m:ctrlPr>
                      </m:fPr>
                      <m:num>
                        <m:r>
                          <a:rPr lang="en-US" b="1" i="1">
                            <a:latin typeface="Cambria Math" panose="02040503050406030204" pitchFamily="18" charset="0"/>
                            <a:ea typeface="Times New Roman" panose="02020603050405020304" pitchFamily="18" charset="0"/>
                            <a:cs typeface="Cambria Math" panose="02040503050406030204" pitchFamily="18" charset="0"/>
                          </a:rPr>
                          <m:t>𝐂𝟏</m:t>
                        </m:r>
                      </m:num>
                      <m:den>
                        <m:r>
                          <a:rPr lang="en-US" b="1" i="1">
                            <a:latin typeface="Cambria Math" panose="02040503050406030204" pitchFamily="18" charset="0"/>
                            <a:ea typeface="Times New Roman" panose="02020603050405020304" pitchFamily="18" charset="0"/>
                            <a:cs typeface="Cambria Math" panose="02040503050406030204" pitchFamily="18" charset="0"/>
                          </a:rPr>
                          <m:t>𝐫</m:t>
                        </m:r>
                        <m:r>
                          <a:rPr lang="en-US" b="1" i="1">
                            <a:latin typeface="Cambria Math" panose="02040503050406030204" pitchFamily="18" charset="0"/>
                            <a:ea typeface="Times New Roman" panose="02020603050405020304" pitchFamily="18" charset="0"/>
                            <a:cs typeface="Cambria Math" panose="02040503050406030204" pitchFamily="18" charset="0"/>
                          </a:rPr>
                          <m:t>−</m:t>
                        </m:r>
                        <m:r>
                          <a:rPr lang="en-US" b="1" i="1">
                            <a:latin typeface="Cambria Math" panose="02040503050406030204" pitchFamily="18" charset="0"/>
                            <a:ea typeface="Times New Roman" panose="02020603050405020304" pitchFamily="18" charset="0"/>
                            <a:cs typeface="Cambria Math" panose="02040503050406030204" pitchFamily="18" charset="0"/>
                          </a:rPr>
                          <m:t>𝐠</m:t>
                        </m:r>
                      </m:den>
                    </m:f>
                  </m:oMath>
                </a14:m>
                <a:r>
                  <a:rPr lang="en-US" b="1" dirty="0">
                    <a:latin typeface="Times New Roman" panose="02020603050405020304" pitchFamily="18" charset="0"/>
                    <a:ea typeface="Times New Roman" panose="02020603050405020304" pitchFamily="18" charset="0"/>
                  </a:rPr>
                  <a:t> = </a:t>
                </a:r>
                <a14:m>
                  <m:oMath xmlns:m="http://schemas.openxmlformats.org/officeDocument/2006/math">
                    <m:f>
                      <m:fPr>
                        <m:ctrlPr>
                          <a:rPr lang="en-US" b="1" i="1">
                            <a:latin typeface="Cambria Math" panose="02040503050406030204" pitchFamily="18" charset="0"/>
                            <a:ea typeface="Times New Roman" panose="02020603050405020304" pitchFamily="18" charset="0"/>
                          </a:rPr>
                        </m:ctrlPr>
                      </m:fPr>
                      <m:num>
                        <m:r>
                          <a:rPr lang="en-US" b="1" i="1">
                            <a:latin typeface="Cambria Math" panose="02040503050406030204" pitchFamily="18" charset="0"/>
                            <a:ea typeface="Times New Roman" panose="02020603050405020304" pitchFamily="18" charset="0"/>
                            <a:cs typeface="Cambria Math" panose="02040503050406030204" pitchFamily="18" charset="0"/>
                          </a:rPr>
                          <m:t>𝟏𝟎</m:t>
                        </m:r>
                      </m:num>
                      <m:den>
                        <m:r>
                          <a:rPr lang="en-US" b="1" i="1">
                            <a:latin typeface="Cambria Math" panose="02040503050406030204" pitchFamily="18" charset="0"/>
                            <a:ea typeface="Times New Roman" panose="02020603050405020304" pitchFamily="18" charset="0"/>
                            <a:cs typeface="Cambria Math" panose="02040503050406030204" pitchFamily="18" charset="0"/>
                          </a:rPr>
                          <m:t>𝐫</m:t>
                        </m:r>
                        <m:r>
                          <a:rPr lang="en-US" b="1" i="1">
                            <a:latin typeface="Cambria Math" panose="02040503050406030204" pitchFamily="18" charset="0"/>
                            <a:ea typeface="Times New Roman" panose="02020603050405020304" pitchFamily="18" charset="0"/>
                            <a:cs typeface="Cambria Math" panose="02040503050406030204" pitchFamily="18" charset="0"/>
                          </a:rPr>
                          <m:t>−</m:t>
                        </m:r>
                        <m:r>
                          <a:rPr lang="en-US" b="1">
                            <a:latin typeface="Cambria Math" panose="02040503050406030204" pitchFamily="18" charset="0"/>
                            <a:ea typeface="Times New Roman" panose="02020603050405020304" pitchFamily="18" charset="0"/>
                            <a:cs typeface="Cambria Math" panose="02040503050406030204" pitchFamily="18" charset="0"/>
                          </a:rPr>
                          <m:t>.</m:t>
                        </m:r>
                        <m:r>
                          <a:rPr lang="en-US" b="1" i="1">
                            <a:latin typeface="Cambria Math" panose="02040503050406030204" pitchFamily="18" charset="0"/>
                            <a:ea typeface="Times New Roman" panose="02020603050405020304" pitchFamily="18" charset="0"/>
                            <a:cs typeface="Cambria Math" panose="02040503050406030204" pitchFamily="18" charset="0"/>
                          </a:rPr>
                          <m:t>𝟎𝟓</m:t>
                        </m:r>
                      </m:den>
                    </m:f>
                  </m:oMath>
                </a14:m>
                <a:r>
                  <a:rPr lang="en-US" b="1" dirty="0">
                    <a:latin typeface="Times New Roman" panose="02020603050405020304" pitchFamily="18" charset="0"/>
                    <a:ea typeface="Times New Roman" panose="02020603050405020304" pitchFamily="18" charset="0"/>
                  </a:rPr>
                  <a:t>	r-.05 = 0.1	r = 0.15 = 15%</a:t>
                </a:r>
              </a:p>
              <a:p>
                <a:endParaRPr lang="en-US" b="1" dirty="0">
                  <a:latin typeface="Times New Roman" panose="02020603050405020304" pitchFamily="18" charset="0"/>
                  <a:ea typeface="Times New Roman" panose="02020603050405020304" pitchFamily="18" charset="0"/>
                </a:endParaRPr>
              </a:p>
              <a:p>
                <a:r>
                  <a:rPr lang="en-US" b="1" dirty="0">
                    <a:latin typeface="Times New Roman" panose="02020603050405020304" pitchFamily="18" charset="0"/>
                    <a:ea typeface="Times New Roman" panose="02020603050405020304" pitchFamily="18" charset="0"/>
                  </a:rPr>
                  <a:t>Our simplified model, EY = E/P gives us an answer of 10%</a:t>
                </a:r>
              </a:p>
              <a:p>
                <a:endParaRPr lang="en-US" b="1" dirty="0">
                  <a:latin typeface="Times New Roman" panose="02020603050405020304" pitchFamily="18" charset="0"/>
                  <a:ea typeface="Times New Roman" panose="02020603050405020304" pitchFamily="18" charset="0"/>
                </a:endParaRPr>
              </a:p>
              <a:p>
                <a:endParaRPr lang="en-US" b="1" dirty="0">
                  <a:latin typeface="Times New Roman" panose="02020603050405020304" pitchFamily="18" charset="0"/>
                  <a:ea typeface="Times New Roman" panose="02020603050405020304" pitchFamily="18" charset="0"/>
                </a:endParaRPr>
              </a:p>
              <a:p>
                <a:r>
                  <a:rPr lang="en-US" b="1"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097280" y="1423708"/>
                <a:ext cx="10424160" cy="4564583"/>
              </a:xfrm>
              <a:prstGeom prst="rect">
                <a:avLst/>
              </a:prstGeom>
              <a:blipFill>
                <a:blip r:embed="rId2"/>
                <a:stretch>
                  <a:fillRect l="-468" t="-802"/>
                </a:stretch>
              </a:blipFill>
            </p:spPr>
            <p:txBody>
              <a:bodyPr/>
              <a:lstStyle/>
              <a:p>
                <a:r>
                  <a:rPr lang="en-US">
                    <a:noFill/>
                  </a:rPr>
                  <a:t> </a:t>
                </a:r>
              </a:p>
            </p:txBody>
          </p:sp>
        </mc:Fallback>
      </mc:AlternateContent>
    </p:spTree>
    <p:extLst>
      <p:ext uri="{BB962C8B-B14F-4D97-AF65-F5344CB8AC3E}">
        <p14:creationId xmlns:p14="http://schemas.microsoft.com/office/powerpoint/2010/main" val="3913156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09108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8194" y="248194"/>
            <a:ext cx="11299372" cy="6439989"/>
          </a:xfrm>
          <a:prstGeom prst="rect">
            <a:avLst/>
          </a:prstGeom>
        </p:spPr>
      </p:pic>
    </p:spTree>
    <p:extLst>
      <p:ext uri="{BB962C8B-B14F-4D97-AF65-F5344CB8AC3E}">
        <p14:creationId xmlns:p14="http://schemas.microsoft.com/office/powerpoint/2010/main" val="2235706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long run, stocks outperform with</a:t>
            </a:r>
            <a:br>
              <a:rPr lang="en-US" dirty="0"/>
            </a:br>
            <a:r>
              <a:rPr lang="en-US" dirty="0"/>
              <a:t>an insane degree of regularity</a:t>
            </a:r>
          </a:p>
        </p:txBody>
      </p:sp>
      <p:pic>
        <p:nvPicPr>
          <p:cNvPr id="4" name="Content Placeholder 3"/>
          <p:cNvPicPr>
            <a:picLocks noGrp="1" noChangeAspect="1"/>
          </p:cNvPicPr>
          <p:nvPr>
            <p:ph idx="1"/>
          </p:nvPr>
        </p:nvPicPr>
        <p:blipFill>
          <a:blip r:embed="rId2"/>
          <a:stretch>
            <a:fillRect/>
          </a:stretch>
        </p:blipFill>
        <p:spPr>
          <a:xfrm>
            <a:off x="1436914" y="1825625"/>
            <a:ext cx="9483635" cy="5437324"/>
          </a:xfrm>
          <a:prstGeom prst="rect">
            <a:avLst/>
          </a:prstGeom>
        </p:spPr>
      </p:pic>
    </p:spTree>
    <p:extLst>
      <p:ext uri="{BB962C8B-B14F-4D97-AF65-F5344CB8AC3E}">
        <p14:creationId xmlns:p14="http://schemas.microsoft.com/office/powerpoint/2010/main" val="607583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Stocks, long run,  always outperform,</a:t>
            </a:r>
            <a:br>
              <a:rPr lang="en-US" dirty="0"/>
            </a:br>
            <a:r>
              <a:rPr lang="en-US" dirty="0"/>
              <a:t>except when they don’t</a:t>
            </a:r>
          </a:p>
        </p:txBody>
      </p:sp>
      <p:sp>
        <p:nvSpPr>
          <p:cNvPr id="3" name="Content Placeholder 2"/>
          <p:cNvSpPr>
            <a:spLocks noGrp="1"/>
          </p:cNvSpPr>
          <p:nvPr>
            <p:ph idx="1"/>
          </p:nvPr>
        </p:nvSpPr>
        <p:spPr/>
        <p:txBody>
          <a:bodyPr/>
          <a:lstStyle/>
          <a:p>
            <a:pPr marL="0" indent="0">
              <a:buNone/>
            </a:pPr>
            <a:r>
              <a:rPr lang="en-US" dirty="0"/>
              <a:t>.</a:t>
            </a:r>
          </a:p>
        </p:txBody>
      </p:sp>
      <p:pic>
        <p:nvPicPr>
          <p:cNvPr id="4" name="Picture 3"/>
          <p:cNvPicPr>
            <a:picLocks noChangeAspect="1"/>
          </p:cNvPicPr>
          <p:nvPr/>
        </p:nvPicPr>
        <p:blipFill>
          <a:blip r:embed="rId2"/>
          <a:stretch>
            <a:fillRect/>
          </a:stretch>
        </p:blipFill>
        <p:spPr>
          <a:xfrm>
            <a:off x="1084217" y="2051184"/>
            <a:ext cx="9392194" cy="3879353"/>
          </a:xfrm>
          <a:prstGeom prst="rect">
            <a:avLst/>
          </a:prstGeom>
        </p:spPr>
      </p:pic>
    </p:spTree>
    <p:extLst>
      <p:ext uri="{BB962C8B-B14F-4D97-AF65-F5344CB8AC3E}">
        <p14:creationId xmlns:p14="http://schemas.microsoft.com/office/powerpoint/2010/main" val="2881333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097280" y="2063931"/>
            <a:ext cx="10256520" cy="3526971"/>
          </a:xfrm>
          <a:prstGeom prst="rect">
            <a:avLst/>
          </a:prstGeom>
        </p:spPr>
      </p:pic>
    </p:spTree>
    <p:extLst>
      <p:ext uri="{BB962C8B-B14F-4D97-AF65-F5344CB8AC3E}">
        <p14:creationId xmlns:p14="http://schemas.microsoft.com/office/powerpoint/2010/main" val="2756742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Allocating Capital and Tobin’s Q</a:t>
            </a:r>
            <a:br>
              <a:rPr lang="en-US" sz="3200" b="1" dirty="0"/>
            </a:br>
            <a:r>
              <a:rPr lang="en-US" sz="3200" b="1" dirty="0"/>
              <a:t>Tobin’s Q is a measure of the market value compared to the replacement cost of a company’s assets</a:t>
            </a:r>
            <a:endParaRPr lang="en-US" sz="3200" dirty="0"/>
          </a:p>
        </p:txBody>
      </p:sp>
      <p:sp>
        <p:nvSpPr>
          <p:cNvPr id="3" name="Content Placeholder 2"/>
          <p:cNvSpPr>
            <a:spLocks noGrp="1"/>
          </p:cNvSpPr>
          <p:nvPr>
            <p:ph idx="1"/>
          </p:nvPr>
        </p:nvSpPr>
        <p:spPr/>
        <p:txBody>
          <a:bodyPr>
            <a:normAutofit fontScale="70000" lnSpcReduction="20000"/>
          </a:bodyPr>
          <a:lstStyle/>
          <a:p>
            <a:pPr marL="0" indent="0">
              <a:buNone/>
            </a:pPr>
            <a:endParaRPr lang="en-US" b="1" dirty="0"/>
          </a:p>
          <a:p>
            <a:pPr marL="0" indent="0">
              <a:buNone/>
            </a:pPr>
            <a:r>
              <a:rPr lang="en-US" b="1" dirty="0"/>
              <a:t>$1,000,000 of inherited money to form a small oil company. </a:t>
            </a:r>
          </a:p>
          <a:p>
            <a:pPr marL="0" indent="0">
              <a:buNone/>
            </a:pPr>
            <a:r>
              <a:rPr lang="en-US" b="1" dirty="0"/>
              <a:t>The company erects 1 oil rig, at a cost of $1,000,000. </a:t>
            </a:r>
          </a:p>
          <a:p>
            <a:pPr marL="0" indent="0">
              <a:buNone/>
            </a:pPr>
            <a:r>
              <a:rPr lang="en-US" b="1" dirty="0"/>
              <a:t>10,000 shares at $100 per share. His equity exactly equals the value of the sole asset, the oil rig. </a:t>
            </a:r>
            <a:endParaRPr lang="en-US" dirty="0"/>
          </a:p>
          <a:p>
            <a:pPr marL="0" indent="0">
              <a:buNone/>
            </a:pPr>
            <a:endParaRPr lang="en-US" dirty="0"/>
          </a:p>
          <a:p>
            <a:pPr marL="0" indent="0">
              <a:buNone/>
            </a:pPr>
            <a:r>
              <a:rPr lang="en-US" b="1" dirty="0"/>
              <a:t>Company sells oil at $50/bbl. osts are $30/bbl, netting him $20/bbl in profit.</a:t>
            </a:r>
            <a:endParaRPr lang="en-US" dirty="0"/>
          </a:p>
          <a:p>
            <a:pPr marL="0" indent="0">
              <a:buNone/>
            </a:pPr>
            <a:r>
              <a:rPr lang="en-US" b="1" dirty="0"/>
              <a:t> Costs are $30/bbl.	Profits are $20/bbl</a:t>
            </a:r>
            <a:endParaRPr lang="en-US" dirty="0"/>
          </a:p>
          <a:p>
            <a:pPr marL="0" indent="0">
              <a:buNone/>
            </a:pPr>
            <a:endParaRPr lang="en-US" b="1" dirty="0"/>
          </a:p>
          <a:p>
            <a:pPr marL="0" indent="0">
              <a:buNone/>
            </a:pPr>
            <a:r>
              <a:rPr lang="en-US" b="1" dirty="0"/>
              <a:t>In our super simplified example, the company has a Tobin’s Q of 1.</a:t>
            </a:r>
            <a:endParaRPr lang="en-US" dirty="0"/>
          </a:p>
          <a:p>
            <a:pPr marL="0" indent="0">
              <a:buNone/>
            </a:pPr>
            <a:r>
              <a:rPr lang="en-US" b="1" dirty="0"/>
              <a:t> </a:t>
            </a:r>
            <a:endParaRPr lang="en-US" dirty="0"/>
          </a:p>
          <a:p>
            <a:pPr marL="0" indent="0">
              <a:buNone/>
            </a:pPr>
            <a:r>
              <a:rPr lang="en-US" b="1" dirty="0"/>
              <a:t>We assume the $100/share price correctly reflects the DPV of the stream of earnings that $50/bbl oil implies.</a:t>
            </a:r>
            <a:endParaRPr lang="en-US" dirty="0"/>
          </a:p>
          <a:p>
            <a:pPr marL="0" indent="0">
              <a:buNone/>
            </a:pPr>
            <a:r>
              <a:rPr lang="en-US" b="1" dirty="0"/>
              <a:t> </a:t>
            </a:r>
            <a:endParaRPr lang="en-US" dirty="0"/>
          </a:p>
        </p:txBody>
      </p:sp>
    </p:spTree>
    <p:extLst>
      <p:ext uri="{BB962C8B-B14F-4D97-AF65-F5344CB8AC3E}">
        <p14:creationId xmlns:p14="http://schemas.microsoft.com/office/powerpoint/2010/main" val="1514822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9451" y="378824"/>
            <a:ext cx="11416937" cy="6178730"/>
          </a:xfrm>
          <a:prstGeom prst="rect">
            <a:avLst/>
          </a:prstGeom>
        </p:spPr>
      </p:pic>
    </p:spTree>
    <p:extLst>
      <p:ext uri="{BB962C8B-B14F-4D97-AF65-F5344CB8AC3E}">
        <p14:creationId xmlns:p14="http://schemas.microsoft.com/office/powerpoint/2010/main" val="2518623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We now need to add equity markets to our stylized model of finance. We build up from investing in a hard asset, to investing in equity shares:</a:t>
            </a:r>
          </a:p>
        </p:txBody>
      </p:sp>
      <p:sp>
        <p:nvSpPr>
          <p:cNvPr id="3" name="Content Placeholder 2"/>
          <p:cNvSpPr>
            <a:spLocks noGrp="1"/>
          </p:cNvSpPr>
          <p:nvPr>
            <p:ph idx="1"/>
          </p:nvPr>
        </p:nvSpPr>
        <p:spPr/>
        <p:txBody>
          <a:bodyPr/>
          <a:lstStyle/>
          <a:p>
            <a:r>
              <a:rPr lang="en-US" dirty="0"/>
              <a:t>A company can choose to borrow to finance a project.</a:t>
            </a:r>
          </a:p>
          <a:p>
            <a:r>
              <a:rPr lang="en-US" dirty="0"/>
              <a:t>As economic forecasters, we need to recognize that two drivers overwhelmingly determine business investment decisions:</a:t>
            </a:r>
          </a:p>
          <a:p>
            <a:pPr marL="0" indent="0">
              <a:buNone/>
            </a:pPr>
            <a:r>
              <a:rPr lang="en-US" dirty="0"/>
              <a:t>	`</a:t>
            </a:r>
            <a:r>
              <a:rPr lang="en-US" b="1" dirty="0"/>
              <a:t>estimated cash flows</a:t>
            </a:r>
          </a:p>
          <a:p>
            <a:endParaRPr lang="en-US" b="1" dirty="0"/>
          </a:p>
          <a:p>
            <a:pPr marL="0" indent="0">
              <a:buNone/>
            </a:pPr>
            <a:r>
              <a:rPr lang="en-US" dirty="0"/>
              <a:t>	the </a:t>
            </a:r>
            <a:r>
              <a:rPr lang="en-US" b="1" dirty="0"/>
              <a:t>discount rate</a:t>
            </a:r>
            <a:r>
              <a:rPr lang="en-US" dirty="0"/>
              <a:t>. </a:t>
            </a:r>
          </a:p>
          <a:p>
            <a:pPr marL="0" indent="0">
              <a:buNone/>
            </a:pPr>
            <a:r>
              <a:rPr lang="en-US" dirty="0"/>
              <a:t>Both cash flow conjecture and discount rates are highly pro-cyclical.</a:t>
            </a:r>
          </a:p>
          <a:p>
            <a:endParaRPr lang="en-US" dirty="0"/>
          </a:p>
        </p:txBody>
      </p:sp>
    </p:spTree>
    <p:extLst>
      <p:ext uri="{BB962C8B-B14F-4D97-AF65-F5344CB8AC3E}">
        <p14:creationId xmlns:p14="http://schemas.microsoft.com/office/powerpoint/2010/main" val="48894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84778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0605" y="1443841"/>
            <a:ext cx="9157063" cy="3139321"/>
          </a:xfrm>
          <a:prstGeom prst="rect">
            <a:avLst/>
          </a:prstGeom>
        </p:spPr>
        <p:txBody>
          <a:bodyPr wrap="square">
            <a:spAutoFit/>
          </a:bodyPr>
          <a:lstStyle/>
          <a:p>
            <a:r>
              <a:rPr lang="en-US" b="1" dirty="0">
                <a:latin typeface="Times New Roman" panose="02020603050405020304" pitchFamily="18" charset="0"/>
                <a:ea typeface="Times New Roman" panose="02020603050405020304" pitchFamily="18" charset="0"/>
              </a:rPr>
              <a:t>Now we have a shock. Chinese and Indian consumers begin to drive motor vehicles. Oil leaps to $100/bbl. </a:t>
            </a:r>
          </a:p>
          <a:p>
            <a:r>
              <a:rPr lang="en-US" b="1" dirty="0">
                <a:latin typeface="Times New Roman" panose="02020603050405020304" pitchFamily="18" charset="0"/>
                <a:ea typeface="Times New Roman" panose="02020603050405020304" pitchFamily="18" charset="0"/>
              </a:rPr>
              <a:t> </a:t>
            </a:r>
          </a:p>
          <a:p>
            <a:r>
              <a:rPr lang="en-US" b="1" dirty="0">
                <a:latin typeface="Times New Roman" panose="02020603050405020304" pitchFamily="18" charset="0"/>
                <a:ea typeface="Times New Roman" panose="02020603050405020304" pitchFamily="18" charset="0"/>
              </a:rPr>
              <a:t>The company now generates $70/bbl in profit. The DPV of this more than tripling of cash flow causes his share price to triple. </a:t>
            </a:r>
          </a:p>
          <a:p>
            <a:r>
              <a:rPr lang="en-US" b="1" dirty="0">
                <a:latin typeface="Times New Roman" panose="02020603050405020304" pitchFamily="18" charset="0"/>
                <a:ea typeface="Times New Roman" panose="02020603050405020304" pitchFamily="18" charset="0"/>
              </a:rPr>
              <a:t> </a:t>
            </a:r>
          </a:p>
          <a:p>
            <a:r>
              <a:rPr lang="en-US" b="1" dirty="0">
                <a:latin typeface="Times New Roman" panose="02020603050405020304" pitchFamily="18" charset="0"/>
                <a:ea typeface="Times New Roman" panose="02020603050405020304" pitchFamily="18" charset="0"/>
              </a:rPr>
              <a:t>What happens to the Q ratio of Ollie’s company? The market value of Ollie’s stock is now $3,000,000. The replacement cost to build another rig remains at $1,000,000.</a:t>
            </a:r>
          </a:p>
          <a:p>
            <a:r>
              <a:rPr lang="en-US" b="1" dirty="0">
                <a:latin typeface="Times New Roman" panose="02020603050405020304" pitchFamily="18" charset="0"/>
                <a:ea typeface="Times New Roman" panose="02020603050405020304" pitchFamily="18" charset="0"/>
              </a:rPr>
              <a:t> </a:t>
            </a:r>
          </a:p>
          <a:p>
            <a:r>
              <a:rPr lang="en-US" b="1" dirty="0">
                <a:latin typeface="Times New Roman" panose="02020603050405020304" pitchFamily="18" charset="0"/>
                <a:ea typeface="Times New Roman" panose="02020603050405020304" pitchFamily="18" charset="0"/>
              </a:rPr>
              <a:t>Thus the Q ratio is now 3. When the Q ratio is well above 1, it is in the shareholders’ interest to sell equity and invest in additional physical capital.</a:t>
            </a:r>
          </a:p>
        </p:txBody>
      </p:sp>
    </p:spTree>
    <p:extLst>
      <p:ext uri="{BB962C8B-B14F-4D97-AF65-F5344CB8AC3E}">
        <p14:creationId xmlns:p14="http://schemas.microsoft.com/office/powerpoint/2010/main" val="2384871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356651"/>
            <a:ext cx="6096000" cy="6740307"/>
          </a:xfrm>
          <a:prstGeom prst="rect">
            <a:avLst/>
          </a:prstGeom>
        </p:spPr>
        <p:txBody>
          <a:bodyPr>
            <a:spAutoFit/>
          </a:bodyPr>
          <a:lstStyle/>
          <a:p>
            <a:endParaRPr lang="en-US" dirty="0">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endParaRPr>
          </a:p>
          <a:p>
            <a:endParaRPr lang="en-US" dirty="0">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We can issue 3,333 additional shares at $300 per share, raising another $1,000,000, using proceeds to build a second oil rig, and doubling corporate earnings. </a:t>
            </a:r>
          </a:p>
          <a:p>
            <a:r>
              <a:rPr lang="en-US" dirty="0">
                <a:latin typeface="Times New Roman" panose="02020603050405020304" pitchFamily="18" charset="0"/>
                <a:ea typeface="Times New Roman" panose="02020603050405020304" pitchFamily="18" charset="0"/>
              </a:rPr>
              <a:t> </a:t>
            </a:r>
          </a:p>
          <a:p>
            <a:r>
              <a:rPr lang="en-US" dirty="0">
                <a:latin typeface="Times New Roman" panose="02020603050405020304" pitchFamily="18" charset="0"/>
                <a:ea typeface="Times New Roman" panose="02020603050405020304" pitchFamily="18" charset="0"/>
              </a:rPr>
              <a:t>Earnings double, but the original owner collects 2/3s of the earnings—the tripling of the share price means only 1/3 of the number of shares were issued for $1,000,000 to </a:t>
            </a:r>
            <a:r>
              <a:rPr lang="en-US" dirty="0" err="1">
                <a:latin typeface="Times New Roman" panose="02020603050405020304" pitchFamily="18" charset="0"/>
                <a:ea typeface="Times New Roman" panose="02020603050405020304" pitchFamily="18" charset="0"/>
              </a:rPr>
              <a:t>drill.s</a:t>
            </a:r>
            <a:r>
              <a:rPr lang="en-US" dirty="0">
                <a:latin typeface="Times New Roman" panose="02020603050405020304" pitchFamily="18" charset="0"/>
                <a:ea typeface="Times New Roman" panose="02020603050405020304" pitchFamily="18" charset="0"/>
              </a:rPr>
              <a:t>.  </a:t>
            </a:r>
          </a:p>
          <a:p>
            <a:endParaRPr lang="en-US" dirty="0">
              <a:latin typeface="Times New Roman" panose="02020603050405020304" pitchFamily="18" charset="0"/>
              <a:ea typeface="Times New Roman" panose="02020603050405020304" pitchFamily="18" charset="0"/>
            </a:endParaRPr>
          </a:p>
          <a:p>
            <a:r>
              <a:rPr lang="en-US" dirty="0">
                <a:latin typeface="Times New Roman" panose="02020603050405020304" pitchFamily="18" charset="0"/>
                <a:ea typeface="Times New Roman" panose="02020603050405020304" pitchFamily="18" charset="0"/>
              </a:rPr>
              <a:t>More generally, when the q ratio is well above 1, the equity cost of capital is low and investment climbs in said area. So a leap in oil prices drives share prices higher, inviting equity issuance to finance bricks and mortar—or deep water oil rig—investments </a:t>
            </a:r>
          </a:p>
          <a:p>
            <a:r>
              <a:rPr lang="en-US" dirty="0">
                <a:latin typeface="Times New Roman" panose="02020603050405020304" pitchFamily="18" charset="0"/>
                <a:ea typeface="Times New Roman" panose="02020603050405020304" pitchFamily="18" charset="0"/>
              </a:rPr>
              <a:t> </a:t>
            </a:r>
          </a:p>
          <a:p>
            <a:r>
              <a:rPr lang="en-US" dirty="0">
                <a:latin typeface="Times New Roman" panose="02020603050405020304" pitchFamily="18" charset="0"/>
                <a:ea typeface="Times New Roman" panose="02020603050405020304" pitchFamily="18" charset="0"/>
              </a:rPr>
              <a:t>What happens if share prices plunge? If you have company with a Q ratio well below 1, there is no incentive to expand productive capability. If a factory cost $1,000,000 to reproduce, and the market capitalization of the company is $600,000, and you have a hankering to be in that business, you can buy the factory, by buying the company for $600,000. </a:t>
            </a:r>
          </a:p>
        </p:txBody>
      </p:sp>
    </p:spTree>
    <p:extLst>
      <p:ext uri="{BB962C8B-B14F-4D97-AF65-F5344CB8AC3E}">
        <p14:creationId xmlns:p14="http://schemas.microsoft.com/office/powerpoint/2010/main" val="39857052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this relate to impact investing? </a:t>
            </a:r>
          </a:p>
        </p:txBody>
      </p:sp>
      <p:sp>
        <p:nvSpPr>
          <p:cNvPr id="3" name="Content Placeholder 2"/>
          <p:cNvSpPr>
            <a:spLocks noGrp="1"/>
          </p:cNvSpPr>
          <p:nvPr>
            <p:ph idx="1"/>
          </p:nvPr>
        </p:nvSpPr>
        <p:spPr/>
        <p:txBody>
          <a:bodyPr/>
          <a:lstStyle/>
          <a:p>
            <a:pPr marL="0" indent="0">
              <a:buNone/>
            </a:pPr>
            <a:r>
              <a:rPr lang="en-US" dirty="0"/>
              <a:t>What happens if we sell shares?</a:t>
            </a:r>
          </a:p>
        </p:txBody>
      </p:sp>
    </p:spTree>
    <p:extLst>
      <p:ext uri="{BB962C8B-B14F-4D97-AF65-F5344CB8AC3E}">
        <p14:creationId xmlns:p14="http://schemas.microsoft.com/office/powerpoint/2010/main" val="3432312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If we embrace the efficient market hypothesis, shares reflect discounted present values of </a:t>
            </a:r>
            <a:br>
              <a:rPr lang="en-US" dirty="0"/>
            </a:br>
            <a:r>
              <a:rPr lang="en-US" dirty="0"/>
              <a:t>expected future earnings </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	PV (</a:t>
            </a:r>
            <a:r>
              <a:rPr lang="en-US" dirty="0" err="1"/>
              <a:t>A,r,n</a:t>
            </a:r>
            <a:r>
              <a:rPr lang="en-US" dirty="0"/>
              <a:t>) = (A/r)×[1-(1/(1+r))</a:t>
            </a:r>
            <a:r>
              <a:rPr lang="en-US" baseline="30000" dirty="0"/>
              <a:t>n</a:t>
            </a:r>
            <a:r>
              <a:rPr lang="en-US" dirty="0"/>
              <a:t>]</a:t>
            </a:r>
          </a:p>
          <a:p>
            <a:pPr marL="0" indent="0">
              <a:buNone/>
            </a:pPr>
            <a:endParaRPr lang="en-US" dirty="0"/>
          </a:p>
          <a:p>
            <a:pPr marL="0" indent="0">
              <a:buNone/>
            </a:pPr>
            <a:r>
              <a:rPr lang="en-US" dirty="0"/>
              <a:t>	A ≡ annual net income</a:t>
            </a:r>
          </a:p>
          <a:p>
            <a:pPr marL="0" indent="0">
              <a:buNone/>
            </a:pPr>
            <a:r>
              <a:rPr lang="en-US" dirty="0"/>
              <a:t>	r  ≡ discount rate</a:t>
            </a:r>
          </a:p>
          <a:p>
            <a:pPr marL="0" indent="0">
              <a:buNone/>
            </a:pPr>
            <a:r>
              <a:rPr lang="en-US" dirty="0"/>
              <a:t>	n ≡ number of years </a:t>
            </a:r>
          </a:p>
        </p:txBody>
      </p:sp>
    </p:spTree>
    <p:extLst>
      <p:ext uri="{BB962C8B-B14F-4D97-AF65-F5344CB8AC3E}">
        <p14:creationId xmlns:p14="http://schemas.microsoft.com/office/powerpoint/2010/main" val="39341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N.P.V. of a $50,000 truck?</a:t>
            </a:r>
            <a:br>
              <a:rPr lang="en-US" dirty="0"/>
            </a:br>
            <a:r>
              <a:rPr lang="en-US" dirty="0"/>
              <a:t>Depends on earnings and discount rates: </a:t>
            </a:r>
          </a:p>
        </p:txBody>
      </p:sp>
      <p:pic>
        <p:nvPicPr>
          <p:cNvPr id="4" name="Content Placeholder 3"/>
          <p:cNvPicPr>
            <a:picLocks noGrp="1" noChangeAspect="1"/>
          </p:cNvPicPr>
          <p:nvPr>
            <p:ph idx="1"/>
          </p:nvPr>
        </p:nvPicPr>
        <p:blipFill>
          <a:blip r:embed="rId2"/>
          <a:stretch>
            <a:fillRect/>
          </a:stretch>
        </p:blipFill>
        <p:spPr>
          <a:xfrm>
            <a:off x="838200" y="1690688"/>
            <a:ext cx="10515599" cy="4618672"/>
          </a:xfrm>
          <a:prstGeom prst="rect">
            <a:avLst/>
          </a:prstGeom>
        </p:spPr>
      </p:pic>
    </p:spTree>
    <p:extLst>
      <p:ext uri="{BB962C8B-B14F-4D97-AF65-F5344CB8AC3E}">
        <p14:creationId xmlns:p14="http://schemas.microsoft.com/office/powerpoint/2010/main" val="72634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and reward:</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838200" y="1825624"/>
            <a:ext cx="9481457" cy="4222479"/>
          </a:xfrm>
          <a:prstGeom prst="rect">
            <a:avLst/>
          </a:prstGeom>
        </p:spPr>
      </p:pic>
    </p:spTree>
    <p:extLst>
      <p:ext uri="{BB962C8B-B14F-4D97-AF65-F5344CB8AC3E}">
        <p14:creationId xmlns:p14="http://schemas.microsoft.com/office/powerpoint/2010/main" val="359234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equity risk premium:</a:t>
            </a:r>
          </a:p>
        </p:txBody>
      </p:sp>
      <p:pic>
        <p:nvPicPr>
          <p:cNvPr id="4" name="Content Placeholder 3"/>
          <p:cNvPicPr>
            <a:picLocks noGrp="1" noChangeAspect="1"/>
          </p:cNvPicPr>
          <p:nvPr>
            <p:ph idx="1"/>
          </p:nvPr>
        </p:nvPicPr>
        <p:blipFill>
          <a:blip r:embed="rId2"/>
          <a:stretch>
            <a:fillRect/>
          </a:stretch>
        </p:blipFill>
        <p:spPr>
          <a:xfrm>
            <a:off x="1933304" y="2168435"/>
            <a:ext cx="8647610" cy="4180114"/>
          </a:xfrm>
          <a:prstGeom prst="rect">
            <a:avLst/>
          </a:prstGeom>
        </p:spPr>
      </p:pic>
    </p:spTree>
    <p:extLst>
      <p:ext uri="{BB962C8B-B14F-4D97-AF65-F5344CB8AC3E}">
        <p14:creationId xmlns:p14="http://schemas.microsoft.com/office/powerpoint/2010/main" val="3303193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share prices, EMH says, reflect </a:t>
            </a:r>
            <a:br>
              <a:rPr lang="en-US" dirty="0"/>
            </a:br>
            <a:r>
              <a:rPr lang="en-US" dirty="0"/>
              <a:t>expected profits, discounted</a:t>
            </a:r>
          </a:p>
        </p:txBody>
      </p:sp>
      <p:pic>
        <p:nvPicPr>
          <p:cNvPr id="4" name="Content Placeholder 3"/>
          <p:cNvPicPr>
            <a:picLocks noGrp="1" noChangeAspect="1"/>
          </p:cNvPicPr>
          <p:nvPr>
            <p:ph idx="1"/>
          </p:nvPr>
        </p:nvPicPr>
        <p:blipFill>
          <a:blip r:embed="rId2"/>
          <a:stretch>
            <a:fillRect/>
          </a:stretch>
        </p:blipFill>
        <p:spPr>
          <a:xfrm>
            <a:off x="1214846" y="2011680"/>
            <a:ext cx="10138954" cy="3605349"/>
          </a:xfrm>
          <a:prstGeom prst="rect">
            <a:avLst/>
          </a:prstGeom>
        </p:spPr>
      </p:pic>
    </p:spTree>
    <p:extLst>
      <p:ext uri="{BB962C8B-B14F-4D97-AF65-F5344CB8AC3E}">
        <p14:creationId xmlns:p14="http://schemas.microsoft.com/office/powerpoint/2010/main" val="314495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forecasting profits, we acknowledge two truths about profits:</a:t>
            </a:r>
          </a:p>
        </p:txBody>
      </p:sp>
      <p:pic>
        <p:nvPicPr>
          <p:cNvPr id="4" name="Content Placeholder 3"/>
          <p:cNvPicPr>
            <a:picLocks noGrp="1" noChangeAspect="1"/>
          </p:cNvPicPr>
          <p:nvPr>
            <p:ph idx="1"/>
          </p:nvPr>
        </p:nvPicPr>
        <p:blipFill>
          <a:blip r:embed="rId2"/>
          <a:stretch>
            <a:fillRect/>
          </a:stretch>
        </p:blipFill>
        <p:spPr>
          <a:xfrm>
            <a:off x="1619794" y="1985554"/>
            <a:ext cx="8778240" cy="3958046"/>
          </a:xfrm>
          <a:prstGeom prst="rect">
            <a:avLst/>
          </a:prstGeom>
        </p:spPr>
      </p:pic>
    </p:spTree>
    <p:extLst>
      <p:ext uri="{BB962C8B-B14F-4D97-AF65-F5344CB8AC3E}">
        <p14:creationId xmlns:p14="http://schemas.microsoft.com/office/powerpoint/2010/main" val="2055223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381000" y="95250"/>
          <a:ext cx="8667750" cy="6286500"/>
          <a:chOff x="381000" y="95250"/>
          <a:chExt cx="8667750" cy="6286500"/>
        </a:xfrm>
      </p:grpSpPr>
      <p:pic>
        <p:nvPicPr>
          <p:cNvPr id="3" name="FRED Graph Chart" descr="FRED Graph">
            <a:hlinkClick r:id="rId3" tooltip="View this chart in your browser. "/>
          </p:cNvPr>
          <p:cNvPicPr>
            <a:picLocks noChangeAspect="1"/>
          </p:cNvPicPr>
          <p:nvPr/>
        </p:nvPicPr>
        <p:blipFill>
          <a:blip r:embed="rId4"/>
          <a:stretch>
            <a:fillRect/>
          </a:stretch>
        </p:blipFill>
        <p:spPr>
          <a:xfrm>
            <a:off x="2000250" y="762000"/>
            <a:ext cx="8191500" cy="5524500"/>
          </a:xfrm>
          <a:prstGeom prst="rect">
            <a:avLst/>
          </a:prstGeom>
        </p:spPr>
      </p:pic>
      <p:sp>
        <p:nvSpPr>
          <p:cNvPr id="2" name="TextBox 1"/>
          <p:cNvSpPr txBox="1"/>
          <p:nvPr/>
        </p:nvSpPr>
        <p:spPr>
          <a:xfrm>
            <a:off x="1905000" y="95251"/>
            <a:ext cx="7620000" cy="461665"/>
          </a:xfrm>
          <a:prstGeom prst="rect">
            <a:avLst/>
          </a:prstGeom>
        </p:spPr>
        <p:txBody>
          <a:bodyPr lIns="91440" tIns="45720" rIns="91440" bIns="45720" rtlCol="0">
            <a:spAutoFit/>
          </a:bodyPr>
          <a:lstStyle/>
          <a:p>
            <a:pPr algn="ctr" fontAlgn="base"/>
            <a:r>
              <a:rPr lang="en-US" sz="2400">
                <a:solidFill>
                  <a:srgbClr val="333333">
                    <a:alpha val="20000"/>
                  </a:srgbClr>
                </a:solidFill>
                <a:latin typeface="Calibri"/>
              </a:rPr>
              <a:t> </a:t>
            </a:r>
          </a:p>
        </p:txBody>
      </p:sp>
    </p:spTree>
    <p:extLst>
      <p:ext uri="{BB962C8B-B14F-4D97-AF65-F5344CB8AC3E}">
        <p14:creationId xmlns:p14="http://schemas.microsoft.com/office/powerpoint/2010/main" val="3087064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1223</Words>
  <Application>Microsoft Macintosh PowerPoint</Application>
  <PresentationFormat>Widescreen</PresentationFormat>
  <Paragraphs>77</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Cambria Math</vt:lpstr>
      <vt:lpstr>Times New Roman</vt:lpstr>
      <vt:lpstr>Office Theme</vt:lpstr>
      <vt:lpstr>Corporate Equities, Investment Trends and Capitalist Finance  </vt:lpstr>
      <vt:lpstr>We now need to add equity markets to our stylized model of finance. We build up from investing in a hard asset, to investing in equity shares:</vt:lpstr>
      <vt:lpstr>If we embrace the efficient market hypothesis, shares reflect discounted present values of  expected future earnings </vt:lpstr>
      <vt:lpstr>The N.P.V. of a $50,000 truck? Depends on earnings and discount rates: </vt:lpstr>
      <vt:lpstr>Risk and reward:</vt:lpstr>
      <vt:lpstr>The equity risk premium:</vt:lpstr>
      <vt:lpstr>Equity share prices, EMH says, reflect  expected profits, discounted</vt:lpstr>
      <vt:lpstr>When forecasting profits, we acknowledge two truths about profits:</vt:lpstr>
      <vt:lpstr>PowerPoint Presentation</vt:lpstr>
      <vt:lpstr>Equity Risk Premium   = (earnings yield)  -  (risk free real yield)</vt:lpstr>
      <vt:lpstr>PowerPoint Presentation</vt:lpstr>
      <vt:lpstr>PowerPoint Presentation</vt:lpstr>
      <vt:lpstr>PowerPoint Presentation</vt:lpstr>
      <vt:lpstr>PowerPoint Presentation</vt:lpstr>
      <vt:lpstr>In the long run, stocks outperform with an insane degree of regularity</vt:lpstr>
      <vt:lpstr>Stocks, long run,  always outperform, except when they don’t</vt:lpstr>
      <vt:lpstr>PowerPoint Presentation</vt:lpstr>
      <vt:lpstr>Allocating Capital and Tobin’s Q Tobin’s Q is a measure of the market value compared to the replacement cost of a company’s assets</vt:lpstr>
      <vt:lpstr>PowerPoint Presentation</vt:lpstr>
      <vt:lpstr>PowerPoint Presentation</vt:lpstr>
      <vt:lpstr>PowerPoint Presentation</vt:lpstr>
      <vt:lpstr>PowerPoint Presentation</vt:lpstr>
      <vt:lpstr>How does this relate to impact investing? </vt:lpstr>
    </vt:vector>
  </TitlesOfParts>
  <Company>Johns Hopkins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Equities, Investment Trends and Capitalist Finance</dc:title>
  <dc:creator>Robert J. Barbera</dc:creator>
  <cp:lastModifiedBy>Pavel Solís</cp:lastModifiedBy>
  <cp:revision>14</cp:revision>
  <dcterms:created xsi:type="dcterms:W3CDTF">2020-04-08T14:25:29Z</dcterms:created>
  <dcterms:modified xsi:type="dcterms:W3CDTF">2020-04-09T12:58:40Z</dcterms:modified>
</cp:coreProperties>
</file>