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2" r:id="rId7"/>
    <p:sldId id="263" r:id="rId8"/>
    <p:sldId id="264" r:id="rId9"/>
    <p:sldId id="261" r:id="rId10"/>
    <p:sldId id="266" r:id="rId11"/>
    <p:sldId id="267" r:id="rId12"/>
    <p:sldId id="268" r:id="rId13"/>
    <p:sldId id="269" r:id="rId14"/>
    <p:sldId id="270" r:id="rId15"/>
    <p:sldId id="271" r:id="rId16"/>
    <p:sldId id="272" r:id="rId17"/>
    <p:sldId id="273" r:id="rId18"/>
    <p:sldId id="274" r:id="rId19"/>
    <p:sldId id="275" r:id="rId20"/>
    <p:sldId id="277" r:id="rId21"/>
    <p:sldId id="276" r:id="rId22"/>
    <p:sldId id="280" r:id="rId2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20" autoAdjust="0"/>
    <p:restoredTop sz="94660"/>
  </p:normalViewPr>
  <p:slideViewPr>
    <p:cSldViewPr snapToGrid="0">
      <p:cViewPr varScale="1">
        <p:scale>
          <a:sx n="105" d="100"/>
          <a:sy n="105" d="100"/>
        </p:scale>
        <p:origin x="328" y="20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041811EA-4843-471E-8CDC-FF3CE9329736}" type="datetimeFigureOut">
              <a:rPr lang="en-US" smtClean="0"/>
              <a:t>4/8/20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E0191F3-E314-4F35-8D80-1352DEB66513}" type="slidenum">
              <a:rPr lang="en-US" smtClean="0"/>
              <a:t>‹#›</a:t>
            </a:fld>
            <a:endParaRPr lang="en-US"/>
          </a:p>
        </p:txBody>
      </p:sp>
    </p:spTree>
    <p:extLst>
      <p:ext uri="{BB962C8B-B14F-4D97-AF65-F5344CB8AC3E}">
        <p14:creationId xmlns:p14="http://schemas.microsoft.com/office/powerpoint/2010/main" val="33581975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41811EA-4843-471E-8CDC-FF3CE9329736}" type="datetimeFigureOut">
              <a:rPr lang="en-US" smtClean="0"/>
              <a:t>4/8/20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E0191F3-E314-4F35-8D80-1352DEB66513}" type="slidenum">
              <a:rPr lang="en-US" smtClean="0"/>
              <a:t>‹#›</a:t>
            </a:fld>
            <a:endParaRPr lang="en-US"/>
          </a:p>
        </p:txBody>
      </p:sp>
    </p:spTree>
    <p:extLst>
      <p:ext uri="{BB962C8B-B14F-4D97-AF65-F5344CB8AC3E}">
        <p14:creationId xmlns:p14="http://schemas.microsoft.com/office/powerpoint/2010/main" val="11010613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41811EA-4843-471E-8CDC-FF3CE9329736}" type="datetimeFigureOut">
              <a:rPr lang="en-US" smtClean="0"/>
              <a:t>4/8/20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E0191F3-E314-4F35-8D80-1352DEB66513}" type="slidenum">
              <a:rPr lang="en-US" smtClean="0"/>
              <a:t>‹#›</a:t>
            </a:fld>
            <a:endParaRPr lang="en-US"/>
          </a:p>
        </p:txBody>
      </p:sp>
    </p:spTree>
    <p:extLst>
      <p:ext uri="{BB962C8B-B14F-4D97-AF65-F5344CB8AC3E}">
        <p14:creationId xmlns:p14="http://schemas.microsoft.com/office/powerpoint/2010/main" val="23237541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41811EA-4843-471E-8CDC-FF3CE9329736}" type="datetimeFigureOut">
              <a:rPr lang="en-US" smtClean="0"/>
              <a:t>4/8/20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E0191F3-E314-4F35-8D80-1352DEB66513}" type="slidenum">
              <a:rPr lang="en-US" smtClean="0"/>
              <a:t>‹#›</a:t>
            </a:fld>
            <a:endParaRPr lang="en-US"/>
          </a:p>
        </p:txBody>
      </p:sp>
    </p:spTree>
    <p:extLst>
      <p:ext uri="{BB962C8B-B14F-4D97-AF65-F5344CB8AC3E}">
        <p14:creationId xmlns:p14="http://schemas.microsoft.com/office/powerpoint/2010/main" val="29726067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041811EA-4843-471E-8CDC-FF3CE9329736}" type="datetimeFigureOut">
              <a:rPr lang="en-US" smtClean="0"/>
              <a:t>4/8/20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E0191F3-E314-4F35-8D80-1352DEB66513}" type="slidenum">
              <a:rPr lang="en-US" smtClean="0"/>
              <a:t>‹#›</a:t>
            </a:fld>
            <a:endParaRPr lang="en-US"/>
          </a:p>
        </p:txBody>
      </p:sp>
    </p:spTree>
    <p:extLst>
      <p:ext uri="{BB962C8B-B14F-4D97-AF65-F5344CB8AC3E}">
        <p14:creationId xmlns:p14="http://schemas.microsoft.com/office/powerpoint/2010/main" val="7250137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041811EA-4843-471E-8CDC-FF3CE9329736}" type="datetimeFigureOut">
              <a:rPr lang="en-US" smtClean="0"/>
              <a:t>4/8/20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E0191F3-E314-4F35-8D80-1352DEB66513}" type="slidenum">
              <a:rPr lang="en-US" smtClean="0"/>
              <a:t>‹#›</a:t>
            </a:fld>
            <a:endParaRPr lang="en-US"/>
          </a:p>
        </p:txBody>
      </p:sp>
    </p:spTree>
    <p:extLst>
      <p:ext uri="{BB962C8B-B14F-4D97-AF65-F5344CB8AC3E}">
        <p14:creationId xmlns:p14="http://schemas.microsoft.com/office/powerpoint/2010/main" val="19927787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041811EA-4843-471E-8CDC-FF3CE9329736}" type="datetimeFigureOut">
              <a:rPr lang="en-US" smtClean="0"/>
              <a:t>4/8/20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E0191F3-E314-4F35-8D80-1352DEB66513}" type="slidenum">
              <a:rPr lang="en-US" smtClean="0"/>
              <a:t>‹#›</a:t>
            </a:fld>
            <a:endParaRPr lang="en-US"/>
          </a:p>
        </p:txBody>
      </p:sp>
    </p:spTree>
    <p:extLst>
      <p:ext uri="{BB962C8B-B14F-4D97-AF65-F5344CB8AC3E}">
        <p14:creationId xmlns:p14="http://schemas.microsoft.com/office/powerpoint/2010/main" val="39407511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041811EA-4843-471E-8CDC-FF3CE9329736}" type="datetimeFigureOut">
              <a:rPr lang="en-US" smtClean="0"/>
              <a:t>4/8/20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E0191F3-E314-4F35-8D80-1352DEB66513}" type="slidenum">
              <a:rPr lang="en-US" smtClean="0"/>
              <a:t>‹#›</a:t>
            </a:fld>
            <a:endParaRPr lang="en-US"/>
          </a:p>
        </p:txBody>
      </p:sp>
    </p:spTree>
    <p:extLst>
      <p:ext uri="{BB962C8B-B14F-4D97-AF65-F5344CB8AC3E}">
        <p14:creationId xmlns:p14="http://schemas.microsoft.com/office/powerpoint/2010/main" val="26497827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41811EA-4843-471E-8CDC-FF3CE9329736}" type="datetimeFigureOut">
              <a:rPr lang="en-US" smtClean="0"/>
              <a:t>4/8/20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E0191F3-E314-4F35-8D80-1352DEB66513}" type="slidenum">
              <a:rPr lang="en-US" smtClean="0"/>
              <a:t>‹#›</a:t>
            </a:fld>
            <a:endParaRPr lang="en-US"/>
          </a:p>
        </p:txBody>
      </p:sp>
    </p:spTree>
    <p:extLst>
      <p:ext uri="{BB962C8B-B14F-4D97-AF65-F5344CB8AC3E}">
        <p14:creationId xmlns:p14="http://schemas.microsoft.com/office/powerpoint/2010/main" val="19972721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041811EA-4843-471E-8CDC-FF3CE9329736}" type="datetimeFigureOut">
              <a:rPr lang="en-US" smtClean="0"/>
              <a:t>4/8/20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E0191F3-E314-4F35-8D80-1352DEB66513}" type="slidenum">
              <a:rPr lang="en-US" smtClean="0"/>
              <a:t>‹#›</a:t>
            </a:fld>
            <a:endParaRPr lang="en-US"/>
          </a:p>
        </p:txBody>
      </p:sp>
    </p:spTree>
    <p:extLst>
      <p:ext uri="{BB962C8B-B14F-4D97-AF65-F5344CB8AC3E}">
        <p14:creationId xmlns:p14="http://schemas.microsoft.com/office/powerpoint/2010/main" val="19394976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041811EA-4843-471E-8CDC-FF3CE9329736}" type="datetimeFigureOut">
              <a:rPr lang="en-US" smtClean="0"/>
              <a:t>4/8/20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E0191F3-E314-4F35-8D80-1352DEB66513}" type="slidenum">
              <a:rPr lang="en-US" smtClean="0"/>
              <a:t>‹#›</a:t>
            </a:fld>
            <a:endParaRPr lang="en-US"/>
          </a:p>
        </p:txBody>
      </p:sp>
    </p:spTree>
    <p:extLst>
      <p:ext uri="{BB962C8B-B14F-4D97-AF65-F5344CB8AC3E}">
        <p14:creationId xmlns:p14="http://schemas.microsoft.com/office/powerpoint/2010/main" val="10297012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41811EA-4843-471E-8CDC-FF3CE9329736}" type="datetimeFigureOut">
              <a:rPr lang="en-US" smtClean="0"/>
              <a:t>4/8/20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E0191F3-E314-4F35-8D80-1352DEB66513}" type="slidenum">
              <a:rPr lang="en-US" smtClean="0"/>
              <a:t>‹#›</a:t>
            </a:fld>
            <a:endParaRPr lang="en-US"/>
          </a:p>
        </p:txBody>
      </p:sp>
    </p:spTree>
    <p:extLst>
      <p:ext uri="{BB962C8B-B14F-4D97-AF65-F5344CB8AC3E}">
        <p14:creationId xmlns:p14="http://schemas.microsoft.com/office/powerpoint/2010/main" val="375217421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0.emf"/><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b="1" dirty="0"/>
              <a:t>The World of Finance: Interest Rates, Fixed Income Markets,</a:t>
            </a:r>
            <a:br>
              <a:rPr lang="en-US" b="1" dirty="0"/>
            </a:br>
            <a:r>
              <a:rPr lang="en-US" b="1" dirty="0"/>
              <a:t>Real Rate/Real Growth Theory</a:t>
            </a:r>
            <a:endParaRPr lang="en-US" dirty="0"/>
          </a:p>
        </p:txBody>
      </p:sp>
      <p:sp>
        <p:nvSpPr>
          <p:cNvPr id="3" name="Subtitle 2"/>
          <p:cNvSpPr>
            <a:spLocks noGrp="1"/>
          </p:cNvSpPr>
          <p:nvPr>
            <p:ph type="subTitle" idx="1"/>
          </p:nvPr>
        </p:nvSpPr>
        <p:spPr/>
        <p:txBody>
          <a:bodyPr/>
          <a:lstStyle/>
          <a:p>
            <a:r>
              <a:rPr lang="en-US" dirty="0"/>
              <a:t>Lecture 8 </a:t>
            </a:r>
          </a:p>
          <a:p>
            <a:r>
              <a:rPr lang="en-US" dirty="0"/>
              <a:t>April Fools Day</a:t>
            </a:r>
          </a:p>
          <a:p>
            <a:r>
              <a:rPr lang="en-US" dirty="0"/>
              <a:t>2020</a:t>
            </a:r>
          </a:p>
        </p:txBody>
      </p:sp>
    </p:spTree>
    <p:extLst>
      <p:ext uri="{BB962C8B-B14F-4D97-AF65-F5344CB8AC3E}">
        <p14:creationId xmlns:p14="http://schemas.microsoft.com/office/powerpoint/2010/main" val="50965798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2400" b="1" u="sng" dirty="0">
                <a:solidFill>
                  <a:srgbClr val="0070C0"/>
                </a:solidFill>
              </a:rPr>
              <a:t>EFFICIENT MARKET HYPOTHESIS  </a:t>
            </a:r>
            <a:br>
              <a:rPr lang="en-US" sz="2400" b="1" dirty="0"/>
            </a:br>
            <a:r>
              <a:rPr lang="en-US" sz="2400" b="1" dirty="0"/>
              <a:t>Day to day we depend on the notion of informed investors repricing assets, so that they reflect all new information and make sense versus one another.</a:t>
            </a:r>
            <a:br>
              <a:rPr lang="en-US" sz="2400" b="1" dirty="0"/>
            </a:br>
            <a:r>
              <a:rPr lang="en-US" sz="2400" b="1" dirty="0">
                <a:solidFill>
                  <a:srgbClr val="FF0000"/>
                </a:solidFill>
              </a:rPr>
              <a:t>(look at today’s cash versus future price for oil)  </a:t>
            </a:r>
          </a:p>
        </p:txBody>
      </p:sp>
      <p:pic>
        <p:nvPicPr>
          <p:cNvPr id="4" name="Content Placeholder 3"/>
          <p:cNvPicPr>
            <a:picLocks noGrp="1" noChangeAspect="1"/>
          </p:cNvPicPr>
          <p:nvPr>
            <p:ph idx="1"/>
          </p:nvPr>
        </p:nvPicPr>
        <p:blipFill>
          <a:blip r:embed="rId2"/>
          <a:stretch>
            <a:fillRect/>
          </a:stretch>
        </p:blipFill>
        <p:spPr>
          <a:xfrm>
            <a:off x="1711235" y="2286000"/>
            <a:ext cx="8451668" cy="3474720"/>
          </a:xfrm>
          <a:prstGeom prst="rect">
            <a:avLst/>
          </a:prstGeom>
        </p:spPr>
      </p:pic>
    </p:spTree>
    <p:extLst>
      <p:ext uri="{BB962C8B-B14F-4D97-AF65-F5344CB8AC3E}">
        <p14:creationId xmlns:p14="http://schemas.microsoft.com/office/powerpoint/2010/main" val="292671106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How do we relate the real interest rates, r</a:t>
            </a:r>
            <a:br>
              <a:rPr lang="en-US" dirty="0"/>
            </a:br>
            <a:r>
              <a:rPr lang="en-US" dirty="0"/>
              <a:t>to real growth rates, y?</a:t>
            </a:r>
            <a:br>
              <a:rPr lang="en-US" dirty="0"/>
            </a:br>
            <a:r>
              <a:rPr lang="en-US" dirty="0"/>
              <a:t>Samuelson’s overlapping generations model:</a:t>
            </a:r>
          </a:p>
        </p:txBody>
      </p:sp>
      <p:pic>
        <p:nvPicPr>
          <p:cNvPr id="4" name="Content Placeholder 3"/>
          <p:cNvPicPr>
            <a:picLocks noGrp="1" noChangeAspect="1"/>
          </p:cNvPicPr>
          <p:nvPr>
            <p:ph idx="1"/>
          </p:nvPr>
        </p:nvPicPr>
        <p:blipFill>
          <a:blip r:embed="rId2"/>
          <a:stretch>
            <a:fillRect/>
          </a:stretch>
        </p:blipFill>
        <p:spPr>
          <a:xfrm>
            <a:off x="1776548" y="1937036"/>
            <a:ext cx="8190411" cy="4646644"/>
          </a:xfrm>
          <a:prstGeom prst="rect">
            <a:avLst/>
          </a:prstGeom>
        </p:spPr>
      </p:pic>
    </p:spTree>
    <p:extLst>
      <p:ext uri="{BB962C8B-B14F-4D97-AF65-F5344CB8AC3E}">
        <p14:creationId xmlns:p14="http://schemas.microsoft.com/office/powerpoint/2010/main" val="22315597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br>
              <a:rPr lang="en-US" sz="3200" b="1" dirty="0">
                <a:solidFill>
                  <a:srgbClr val="00B0F0"/>
                </a:solidFill>
              </a:rPr>
            </a:br>
            <a:r>
              <a:rPr lang="en-US" sz="3200" b="1" dirty="0">
                <a:solidFill>
                  <a:srgbClr val="00B0F0"/>
                </a:solidFill>
              </a:rPr>
              <a:t>We now agree that optimal smoothing, in a world where no one is impatient, still results in a painful lifetime distribution of consumption: GORGE EARLY, STARVE LATER</a:t>
            </a:r>
            <a:br>
              <a:rPr lang="en-US" sz="3200" b="1" dirty="0">
                <a:solidFill>
                  <a:srgbClr val="00B0F0"/>
                </a:solidFill>
              </a:rPr>
            </a:br>
            <a:endParaRPr lang="en-US" sz="3200" b="1" dirty="0">
              <a:solidFill>
                <a:srgbClr val="00B0F0"/>
              </a:solidFill>
            </a:endParaRPr>
          </a:p>
        </p:txBody>
      </p:sp>
      <p:pic>
        <p:nvPicPr>
          <p:cNvPr id="4" name="Content Placeholder 3"/>
          <p:cNvPicPr>
            <a:picLocks noGrp="1" noChangeAspect="1"/>
          </p:cNvPicPr>
          <p:nvPr>
            <p:ph idx="1"/>
          </p:nvPr>
        </p:nvPicPr>
        <p:blipFill>
          <a:blip r:embed="rId2"/>
          <a:stretch>
            <a:fillRect/>
          </a:stretch>
        </p:blipFill>
        <p:spPr>
          <a:xfrm>
            <a:off x="838199" y="2210820"/>
            <a:ext cx="10970623" cy="4216106"/>
          </a:xfrm>
          <a:prstGeom prst="rect">
            <a:avLst/>
          </a:prstGeom>
        </p:spPr>
      </p:pic>
    </p:spTree>
    <p:extLst>
      <p:ext uri="{BB962C8B-B14F-4D97-AF65-F5344CB8AC3E}">
        <p14:creationId xmlns:p14="http://schemas.microsoft.com/office/powerpoint/2010/main" val="134791688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a:solidFill>
                  <a:srgbClr val="00B0F0"/>
                </a:solidFill>
              </a:rPr>
              <a:t>Now we introduce money. Money allows us to save. The savings allow us to trade with the as yet unborn generation: </a:t>
            </a:r>
          </a:p>
        </p:txBody>
      </p:sp>
      <p:sp>
        <p:nvSpPr>
          <p:cNvPr id="3" name="Content Placeholder 2"/>
          <p:cNvSpPr>
            <a:spLocks noGrp="1"/>
          </p:cNvSpPr>
          <p:nvPr>
            <p:ph idx="1"/>
          </p:nvPr>
        </p:nvSpPr>
        <p:spPr/>
        <p:txBody>
          <a:bodyPr>
            <a:normAutofit fontScale="85000" lnSpcReduction="20000"/>
          </a:bodyPr>
          <a:lstStyle/>
          <a:p>
            <a:pPr marL="0" indent="0">
              <a:buNone/>
            </a:pPr>
            <a:r>
              <a:rPr lang="en-US" dirty="0"/>
              <a:t>We will inject two doses of money into this economy.</a:t>
            </a:r>
          </a:p>
          <a:p>
            <a:pPr marL="0" indent="0">
              <a:buNone/>
            </a:pPr>
            <a:r>
              <a:rPr lang="en-US" dirty="0"/>
              <a:t>We will impose a specific consumption pattern for  gens A and B</a:t>
            </a:r>
          </a:p>
          <a:p>
            <a:pPr marL="0" indent="0">
              <a:buNone/>
            </a:pPr>
            <a:endParaRPr lang="en-US" dirty="0"/>
          </a:p>
          <a:p>
            <a:pPr marL="0" indent="0">
              <a:buNone/>
            </a:pPr>
            <a:r>
              <a:rPr lang="en-US" dirty="0"/>
              <a:t>In period 1, generation A is given $5.00</a:t>
            </a:r>
          </a:p>
          <a:p>
            <a:pPr marL="0" indent="0">
              <a:buNone/>
            </a:pPr>
            <a:r>
              <a:rPr lang="en-US" dirty="0"/>
              <a:t>In period 2, both generation A and B are given $5.00</a:t>
            </a:r>
          </a:p>
          <a:p>
            <a:pPr marL="0" indent="0">
              <a:buNone/>
            </a:pPr>
            <a:endParaRPr lang="en-US" dirty="0"/>
          </a:p>
          <a:p>
            <a:pPr marL="0" indent="0">
              <a:buNone/>
            </a:pPr>
            <a:r>
              <a:rPr lang="en-US" dirty="0"/>
              <a:t>In years 1 and 2, Generation A consumes all of its production, and keeps its $10. </a:t>
            </a:r>
          </a:p>
          <a:p>
            <a:pPr marL="0" indent="0">
              <a:buNone/>
            </a:pPr>
            <a:endParaRPr lang="en-US" dirty="0"/>
          </a:p>
          <a:p>
            <a:pPr marL="0" indent="0">
              <a:buNone/>
            </a:pPr>
            <a:r>
              <a:rPr lang="en-US" dirty="0"/>
              <a:t>In year 2, Generation B consumes all of its production, and keeps its $5.00  </a:t>
            </a:r>
          </a:p>
          <a:p>
            <a:pPr marL="0" indent="0">
              <a:buNone/>
            </a:pPr>
            <a:endParaRPr lang="en-US" dirty="0"/>
          </a:p>
          <a:p>
            <a:pPr marL="0" indent="0">
              <a:buNone/>
            </a:pPr>
            <a:r>
              <a:rPr lang="en-US" dirty="0"/>
              <a:t>In period 3, money begins to change hands. </a:t>
            </a:r>
          </a:p>
        </p:txBody>
      </p:sp>
    </p:spTree>
    <p:extLst>
      <p:ext uri="{BB962C8B-B14F-4D97-AF65-F5344CB8AC3E}">
        <p14:creationId xmlns:p14="http://schemas.microsoft.com/office/powerpoint/2010/main" val="228666537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00B0F0"/>
                </a:solidFill>
              </a:rPr>
              <a:t>What are the circumstances in place, in period 3?</a:t>
            </a:r>
          </a:p>
        </p:txBody>
      </p:sp>
      <p:sp>
        <p:nvSpPr>
          <p:cNvPr id="3" name="Content Placeholder 2"/>
          <p:cNvSpPr>
            <a:spLocks noGrp="1"/>
          </p:cNvSpPr>
          <p:nvPr>
            <p:ph idx="1"/>
          </p:nvPr>
        </p:nvSpPr>
        <p:spPr/>
        <p:txBody>
          <a:bodyPr/>
          <a:lstStyle/>
          <a:p>
            <a:pPr marL="0" indent="0">
              <a:buNone/>
            </a:pPr>
            <a:r>
              <a:rPr lang="en-US" dirty="0"/>
              <a:t>Gen A has $10, will produce no output, will spend all $10.00.</a:t>
            </a:r>
          </a:p>
          <a:p>
            <a:pPr marL="0" indent="0">
              <a:buNone/>
            </a:pPr>
            <a:endParaRPr lang="en-US" dirty="0"/>
          </a:p>
          <a:p>
            <a:endParaRPr lang="en-US" dirty="0"/>
          </a:p>
          <a:p>
            <a:pPr marL="0" indent="0">
              <a:buNone/>
            </a:pPr>
            <a:r>
              <a:rPr lang="en-US" dirty="0"/>
              <a:t>Gen B has $5, will produce 100 units of output, will save the $5.00 </a:t>
            </a:r>
          </a:p>
          <a:p>
            <a:pPr marL="0" indent="0">
              <a:buNone/>
            </a:pPr>
            <a:endParaRPr lang="en-US" dirty="0"/>
          </a:p>
          <a:p>
            <a:pPr marL="0" indent="0">
              <a:buNone/>
            </a:pPr>
            <a:endParaRPr lang="en-US" dirty="0"/>
          </a:p>
          <a:p>
            <a:pPr marL="0" indent="0">
              <a:buNone/>
            </a:pPr>
            <a:r>
              <a:rPr lang="en-US" dirty="0"/>
              <a:t>Gen C has $0.00, will produce 100 units.  </a:t>
            </a:r>
          </a:p>
        </p:txBody>
      </p:sp>
    </p:spTree>
    <p:extLst>
      <p:ext uri="{BB962C8B-B14F-4D97-AF65-F5344CB8AC3E}">
        <p14:creationId xmlns:p14="http://schemas.microsoft.com/office/powerpoint/2010/main" val="355608283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solidFill>
                  <a:srgbClr val="00B0F0"/>
                </a:solidFill>
              </a:rPr>
              <a:t>In period 3, what is the optimal money/goods trading strategy for generations A/B/C? </a:t>
            </a:r>
          </a:p>
        </p:txBody>
      </p:sp>
      <p:sp>
        <p:nvSpPr>
          <p:cNvPr id="3" name="Content Placeholder 2"/>
          <p:cNvSpPr>
            <a:spLocks noGrp="1"/>
          </p:cNvSpPr>
          <p:nvPr>
            <p:ph idx="1"/>
          </p:nvPr>
        </p:nvSpPr>
        <p:spPr/>
        <p:txBody>
          <a:bodyPr>
            <a:normAutofit fontScale="85000" lnSpcReduction="20000"/>
          </a:bodyPr>
          <a:lstStyle/>
          <a:p>
            <a:pPr marL="0" indent="0">
              <a:buNone/>
            </a:pPr>
            <a:r>
              <a:rPr lang="en-US" dirty="0"/>
              <a:t>The young cohort (C) receives $5 from the old, for 33.3 chocolates.</a:t>
            </a:r>
          </a:p>
          <a:p>
            <a:pPr marL="0" indent="0">
              <a:buNone/>
            </a:pPr>
            <a:r>
              <a:rPr lang="en-US" dirty="0"/>
              <a:t>Cohort C, therefore </a:t>
            </a:r>
            <a:r>
              <a:rPr lang="en-US" b="1" dirty="0">
                <a:solidFill>
                  <a:srgbClr val="FF0000"/>
                </a:solidFill>
              </a:rPr>
              <a:t>consumes 66.7 units</a:t>
            </a:r>
            <a:r>
              <a:rPr lang="en-US" dirty="0"/>
              <a:t>, and saves $5. </a:t>
            </a:r>
          </a:p>
          <a:p>
            <a:pPr marL="0" indent="0">
              <a:buNone/>
            </a:pPr>
            <a:endParaRPr lang="en-US" dirty="0"/>
          </a:p>
          <a:p>
            <a:pPr marL="0" indent="0">
              <a:buNone/>
            </a:pPr>
            <a:r>
              <a:rPr lang="en-US" dirty="0"/>
              <a:t>The middle cohort (B) receives $5 from the old, for 33.3 chocolates. </a:t>
            </a:r>
          </a:p>
          <a:p>
            <a:pPr marL="0" indent="0">
              <a:buNone/>
            </a:pPr>
            <a:r>
              <a:rPr lang="en-US" dirty="0"/>
              <a:t>Cohort B, therefore </a:t>
            </a:r>
            <a:r>
              <a:rPr lang="en-US" b="1" dirty="0">
                <a:solidFill>
                  <a:srgbClr val="FF0000"/>
                </a:solidFill>
              </a:rPr>
              <a:t>consumes 66.7 units</a:t>
            </a:r>
            <a:r>
              <a:rPr lang="en-US" dirty="0"/>
              <a:t>, and now has $10.00 saved. </a:t>
            </a:r>
          </a:p>
          <a:p>
            <a:pPr marL="0" indent="0">
              <a:buNone/>
            </a:pPr>
            <a:endParaRPr lang="en-US" dirty="0"/>
          </a:p>
          <a:p>
            <a:pPr marL="0" indent="0">
              <a:buNone/>
            </a:pPr>
            <a:r>
              <a:rPr lang="en-US" dirty="0"/>
              <a:t>The oldsters (A) spend all their money, </a:t>
            </a:r>
            <a:r>
              <a:rPr lang="en-US" b="1" dirty="0">
                <a:solidFill>
                  <a:srgbClr val="FF0000"/>
                </a:solidFill>
              </a:rPr>
              <a:t>they consume 66.7 chocolates </a:t>
            </a:r>
            <a:r>
              <a:rPr lang="en-US" dirty="0"/>
              <a:t>in their last year of life. </a:t>
            </a:r>
          </a:p>
          <a:p>
            <a:pPr marL="0" indent="0">
              <a:buNone/>
            </a:pPr>
            <a:endParaRPr lang="en-US" dirty="0"/>
          </a:p>
          <a:p>
            <a:pPr marL="0" indent="0">
              <a:buNone/>
            </a:pPr>
            <a:r>
              <a:rPr lang="en-US" dirty="0"/>
              <a:t>Now $10 buys you 66.7 units, the oldsters always have $10, and the system has perfectly smoothed consumption—thanks to the oldsters newfound ability to trade with the newly arrived producing generation.</a:t>
            </a:r>
          </a:p>
        </p:txBody>
      </p:sp>
    </p:spTree>
    <p:extLst>
      <p:ext uri="{BB962C8B-B14F-4D97-AF65-F5344CB8AC3E}">
        <p14:creationId xmlns:p14="http://schemas.microsoft.com/office/powerpoint/2010/main" val="304566465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25936"/>
            <a:ext cx="10515600" cy="1325563"/>
          </a:xfrm>
        </p:spPr>
        <p:txBody>
          <a:bodyPr>
            <a:noAutofit/>
          </a:bodyPr>
          <a:lstStyle/>
          <a:p>
            <a:r>
              <a:rPr lang="en-US" sz="2400" b="1" dirty="0"/>
              <a:t>Smoothed Consumption, with Climbing Productivity and a Rising Labor Force:</a:t>
            </a:r>
            <a:br>
              <a:rPr lang="en-US" sz="2400" b="1" dirty="0"/>
            </a:br>
            <a:r>
              <a:rPr lang="en-US" sz="2400" b="1" dirty="0"/>
              <a:t>Population grows 5% per year. </a:t>
            </a:r>
            <a:br>
              <a:rPr lang="en-US" sz="2400" b="1" dirty="0"/>
            </a:br>
            <a:r>
              <a:rPr lang="en-US" sz="2400" b="1" dirty="0"/>
              <a:t>Each new cohort is 5% more productive.</a:t>
            </a:r>
            <a:br>
              <a:rPr lang="en-US" sz="2400" b="1" dirty="0"/>
            </a:br>
            <a:r>
              <a:rPr lang="en-US" sz="2400" b="1" dirty="0"/>
              <a:t>Output, after year 1, therefore, grows 10% per year: </a:t>
            </a:r>
            <a:endParaRPr lang="en-US" sz="2400" dirty="0"/>
          </a:p>
        </p:txBody>
      </p:sp>
      <p:pic>
        <p:nvPicPr>
          <p:cNvPr id="4" name="Content Placeholder 3"/>
          <p:cNvPicPr>
            <a:picLocks noGrp="1" noChangeAspect="1"/>
          </p:cNvPicPr>
          <p:nvPr>
            <p:ph idx="1"/>
          </p:nvPr>
        </p:nvPicPr>
        <p:blipFill>
          <a:blip r:embed="rId2"/>
          <a:stretch>
            <a:fillRect/>
          </a:stretch>
        </p:blipFill>
        <p:spPr>
          <a:xfrm>
            <a:off x="2246810" y="2259874"/>
            <a:ext cx="7471955" cy="3461657"/>
          </a:xfrm>
          <a:prstGeom prst="rect">
            <a:avLst/>
          </a:prstGeom>
        </p:spPr>
      </p:pic>
    </p:spTree>
    <p:extLst>
      <p:ext uri="{BB962C8B-B14F-4D97-AF65-F5344CB8AC3E}">
        <p14:creationId xmlns:p14="http://schemas.microsoft.com/office/powerpoint/2010/main" val="10611120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a:t>Once again, we inject two doses of money, totaling $10/A, $5.70/B</a:t>
            </a:r>
            <a:br>
              <a:rPr lang="en-US" sz="2800" dirty="0"/>
            </a:br>
            <a:r>
              <a:rPr lang="en-US" sz="2800" dirty="0"/>
              <a:t>Period 3, A buys 33 from B for $4.30, 44 from C, for $5.70</a:t>
            </a:r>
            <a:br>
              <a:rPr lang="en-US" sz="2800" dirty="0"/>
            </a:br>
            <a:r>
              <a:rPr lang="en-US" sz="2800" dirty="0"/>
              <a:t>Now B has $10 and C has $5.70   </a:t>
            </a:r>
          </a:p>
        </p:txBody>
      </p:sp>
      <p:pic>
        <p:nvPicPr>
          <p:cNvPr id="4" name="Content Placeholder 3"/>
          <p:cNvPicPr>
            <a:picLocks noGrp="1" noChangeAspect="1"/>
          </p:cNvPicPr>
          <p:nvPr>
            <p:ph idx="1"/>
          </p:nvPr>
        </p:nvPicPr>
        <p:blipFill>
          <a:blip r:embed="rId2"/>
          <a:stretch>
            <a:fillRect/>
          </a:stretch>
        </p:blipFill>
        <p:spPr>
          <a:xfrm>
            <a:off x="1097280" y="2325188"/>
            <a:ext cx="10019211" cy="3161211"/>
          </a:xfrm>
          <a:prstGeom prst="rect">
            <a:avLst/>
          </a:prstGeom>
        </p:spPr>
      </p:pic>
    </p:spTree>
    <p:extLst>
      <p:ext uri="{BB962C8B-B14F-4D97-AF65-F5344CB8AC3E}">
        <p14:creationId xmlns:p14="http://schemas.microsoft.com/office/powerpoint/2010/main" val="1203781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br>
              <a:rPr lang="en-US" dirty="0"/>
            </a:br>
            <a:r>
              <a:rPr lang="en-US" dirty="0"/>
              <a:t>Recall, however, that output rises 10%/period.</a:t>
            </a:r>
            <a:br>
              <a:rPr lang="en-US" dirty="0"/>
            </a:br>
            <a:r>
              <a:rPr lang="en-US" dirty="0"/>
              <a:t>Period 4, total funds, $15, will buy more output.</a:t>
            </a:r>
            <a:br>
              <a:rPr lang="en-US" dirty="0"/>
            </a:br>
            <a:r>
              <a:rPr lang="en-US" dirty="0"/>
              <a:t> </a:t>
            </a:r>
          </a:p>
        </p:txBody>
      </p:sp>
      <p:sp>
        <p:nvSpPr>
          <p:cNvPr id="3" name="Content Placeholder 2"/>
          <p:cNvSpPr>
            <a:spLocks noGrp="1"/>
          </p:cNvSpPr>
          <p:nvPr>
            <p:ph idx="1"/>
          </p:nvPr>
        </p:nvSpPr>
        <p:spPr/>
        <p:txBody>
          <a:bodyPr>
            <a:normAutofit fontScale="85000" lnSpcReduction="20000"/>
          </a:bodyPr>
          <a:lstStyle/>
          <a:p>
            <a:pPr marL="0" indent="0">
              <a:buNone/>
            </a:pPr>
            <a:r>
              <a:rPr lang="en-US" dirty="0"/>
              <a:t>In period 3: </a:t>
            </a:r>
          </a:p>
          <a:p>
            <a:pPr marL="0" indent="0">
              <a:buNone/>
            </a:pPr>
            <a:r>
              <a:rPr lang="en-US" dirty="0"/>
              <a:t>	CA buys 33 chocolates from CB for $4.30 </a:t>
            </a:r>
          </a:p>
          <a:p>
            <a:pPr marL="0" indent="0">
              <a:buNone/>
            </a:pPr>
            <a:r>
              <a:rPr lang="en-US" dirty="0"/>
              <a:t>	CA buys 44 chocolates from CC for $5.70 </a:t>
            </a:r>
          </a:p>
          <a:p>
            <a:pPr marL="0" indent="0">
              <a:buNone/>
            </a:pPr>
            <a:r>
              <a:rPr lang="en-US" dirty="0"/>
              <a:t>	Note: 1 chocolate = 13 cents </a:t>
            </a:r>
          </a:p>
          <a:p>
            <a:pPr marL="0" indent="0">
              <a:buNone/>
            </a:pPr>
            <a:r>
              <a:rPr lang="en-US" dirty="0"/>
              <a:t>In period 4: </a:t>
            </a:r>
          </a:p>
          <a:p>
            <a:pPr marL="0" indent="0">
              <a:buNone/>
            </a:pPr>
            <a:r>
              <a:rPr lang="en-US" dirty="0"/>
              <a:t>	CB buys 36.3 chocolates from CC for $4.30 </a:t>
            </a:r>
          </a:p>
          <a:p>
            <a:pPr marL="0" indent="0">
              <a:buNone/>
            </a:pPr>
            <a:r>
              <a:rPr lang="en-US" dirty="0"/>
              <a:t>	CB buys 48.3 chocolates from CD for $5.70 </a:t>
            </a:r>
          </a:p>
          <a:p>
            <a:pPr marL="0" indent="0">
              <a:buNone/>
            </a:pPr>
            <a:r>
              <a:rPr lang="en-US" dirty="0"/>
              <a:t>	Note: 1 chocolate = 12 cents </a:t>
            </a:r>
          </a:p>
          <a:p>
            <a:pPr marL="0" indent="0">
              <a:buNone/>
            </a:pPr>
            <a:r>
              <a:rPr lang="en-US" dirty="0"/>
              <a:t>In period 5: </a:t>
            </a:r>
          </a:p>
          <a:p>
            <a:pPr marL="0" indent="0">
              <a:buNone/>
            </a:pPr>
            <a:r>
              <a:rPr lang="en-US" dirty="0"/>
              <a:t>	CC buys 93 chocolates from CD and CE for $10.0 </a:t>
            </a:r>
          </a:p>
          <a:p>
            <a:pPr marL="0" indent="0">
              <a:buNone/>
            </a:pPr>
            <a:r>
              <a:rPr lang="en-US" dirty="0"/>
              <a:t>	Note: 1 chocolate = 11 cents </a:t>
            </a:r>
          </a:p>
        </p:txBody>
      </p:sp>
    </p:spTree>
    <p:extLst>
      <p:ext uri="{BB962C8B-B14F-4D97-AF65-F5344CB8AC3E}">
        <p14:creationId xmlns:p14="http://schemas.microsoft.com/office/powerpoint/2010/main" val="356853317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b="1" dirty="0"/>
              <a:t>We can now calculate this economy’s REAL INTEREST RATE.</a:t>
            </a:r>
            <a:br>
              <a:rPr lang="en-US" sz="2400" b="1" dirty="0"/>
            </a:br>
            <a:r>
              <a:rPr lang="en-US" sz="2400" b="1" dirty="0"/>
              <a:t>Period to period, it cost you 10% more in output, to secure 1$.</a:t>
            </a:r>
            <a:br>
              <a:rPr lang="en-US" sz="2400" b="1" dirty="0"/>
            </a:br>
            <a:r>
              <a:rPr lang="en-US" sz="2400" b="1" dirty="0">
                <a:solidFill>
                  <a:srgbClr val="FF0000"/>
                </a:solidFill>
              </a:rPr>
              <a:t>Thus the real interest rate IS the economy’s real growth rate.</a:t>
            </a:r>
          </a:p>
        </p:txBody>
      </p:sp>
      <p:pic>
        <p:nvPicPr>
          <p:cNvPr id="4" name="Content Placeholder 3"/>
          <p:cNvPicPr>
            <a:picLocks noGrp="1" noChangeAspect="1"/>
          </p:cNvPicPr>
          <p:nvPr>
            <p:ph idx="1"/>
          </p:nvPr>
        </p:nvPicPr>
        <p:blipFill>
          <a:blip r:embed="rId2"/>
          <a:stretch>
            <a:fillRect/>
          </a:stretch>
        </p:blipFill>
        <p:spPr>
          <a:xfrm>
            <a:off x="744583" y="1998617"/>
            <a:ext cx="10609217" cy="4506686"/>
          </a:xfrm>
          <a:prstGeom prst="rect">
            <a:avLst/>
          </a:prstGeom>
        </p:spPr>
      </p:pic>
    </p:spTree>
    <p:extLst>
      <p:ext uri="{BB962C8B-B14F-4D97-AF65-F5344CB8AC3E}">
        <p14:creationId xmlns:p14="http://schemas.microsoft.com/office/powerpoint/2010/main" val="12466686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105582922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U.S. Treasury Inflation protected notes(TIPS)</a:t>
            </a:r>
            <a:br>
              <a:rPr lang="en-US" dirty="0"/>
            </a:br>
            <a:r>
              <a:rPr lang="en-US" dirty="0"/>
              <a:t>Falling real borrowing rates:</a:t>
            </a:r>
          </a:p>
        </p:txBody>
      </p:sp>
      <p:pic>
        <p:nvPicPr>
          <p:cNvPr id="4" name="Content Placeholder 3"/>
          <p:cNvPicPr>
            <a:picLocks noGrp="1" noChangeAspect="1"/>
          </p:cNvPicPr>
          <p:nvPr>
            <p:ph idx="1"/>
          </p:nvPr>
        </p:nvPicPr>
        <p:blipFill>
          <a:blip r:embed="rId2"/>
          <a:stretch>
            <a:fillRect/>
          </a:stretch>
        </p:blipFill>
        <p:spPr>
          <a:xfrm>
            <a:off x="1110343" y="1825624"/>
            <a:ext cx="10243457" cy="4875621"/>
          </a:xfrm>
          <a:prstGeom prst="rect">
            <a:avLst/>
          </a:prstGeom>
        </p:spPr>
      </p:pic>
    </p:spTree>
    <p:extLst>
      <p:ext uri="{BB962C8B-B14F-4D97-AF65-F5344CB8AC3E}">
        <p14:creationId xmlns:p14="http://schemas.microsoft.com/office/powerpoint/2010/main" val="354399192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Credit spreads provide us with market expectations of default probabilities: </a:t>
            </a:r>
          </a:p>
        </p:txBody>
      </p:sp>
      <p:pic>
        <p:nvPicPr>
          <p:cNvPr id="8" name="Content Placeholder 7"/>
          <p:cNvPicPr>
            <a:picLocks noGrp="1" noChangeAspect="1"/>
          </p:cNvPicPr>
          <p:nvPr>
            <p:ph idx="1"/>
          </p:nvPr>
        </p:nvPicPr>
        <p:blipFill>
          <a:blip r:embed="rId2"/>
          <a:stretch>
            <a:fillRect/>
          </a:stretch>
        </p:blipFill>
        <p:spPr>
          <a:xfrm>
            <a:off x="838200" y="2142308"/>
            <a:ext cx="10317480" cy="4140925"/>
          </a:xfrm>
          <a:prstGeom prst="rect">
            <a:avLst/>
          </a:prstGeom>
        </p:spPr>
      </p:pic>
    </p:spTree>
    <p:extLst>
      <p:ext uri="{BB962C8B-B14F-4D97-AF65-F5344CB8AC3E}">
        <p14:creationId xmlns:p14="http://schemas.microsoft.com/office/powerpoint/2010/main" val="123250521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Real rate demanded of junk borrowers</a:t>
            </a:r>
            <a:br>
              <a:rPr lang="en-US" dirty="0"/>
            </a:br>
            <a:r>
              <a:rPr lang="en-US" dirty="0"/>
              <a:t>2.35%, 2/15/20.   8%, 3/25/20</a:t>
            </a:r>
          </a:p>
        </p:txBody>
      </p:sp>
      <p:pic>
        <p:nvPicPr>
          <p:cNvPr id="4" name="Content Placeholder 3"/>
          <p:cNvPicPr>
            <a:picLocks noGrp="1" noChangeAspect="1"/>
          </p:cNvPicPr>
          <p:nvPr>
            <p:ph idx="1"/>
          </p:nvPr>
        </p:nvPicPr>
        <p:blipFill>
          <a:blip r:embed="rId2"/>
          <a:stretch>
            <a:fillRect/>
          </a:stretch>
        </p:blipFill>
        <p:spPr>
          <a:xfrm>
            <a:off x="2011679" y="1825625"/>
            <a:ext cx="8725989" cy="4888684"/>
          </a:xfrm>
          <a:prstGeom prst="rect">
            <a:avLst/>
          </a:prstGeom>
        </p:spPr>
      </p:pic>
    </p:spTree>
    <p:extLst>
      <p:ext uri="{BB962C8B-B14F-4D97-AF65-F5344CB8AC3E}">
        <p14:creationId xmlns:p14="http://schemas.microsoft.com/office/powerpoint/2010/main" val="12708011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A quick Aside:</a:t>
            </a:r>
            <a:br>
              <a:rPr lang="en-US" dirty="0"/>
            </a:br>
            <a:r>
              <a:rPr lang="en-US" dirty="0"/>
              <a:t>‘Real Interest Rates’</a:t>
            </a:r>
          </a:p>
        </p:txBody>
      </p:sp>
      <p:sp>
        <p:nvSpPr>
          <p:cNvPr id="3" name="Content Placeholder 2"/>
          <p:cNvSpPr>
            <a:spLocks noGrp="1"/>
          </p:cNvSpPr>
          <p:nvPr>
            <p:ph idx="1"/>
          </p:nvPr>
        </p:nvSpPr>
        <p:spPr/>
        <p:txBody>
          <a:bodyPr/>
          <a:lstStyle/>
          <a:p>
            <a:r>
              <a:rPr lang="en-US" dirty="0"/>
              <a:t>Ernie has $1,000, wants to buy a Moped.</a:t>
            </a:r>
          </a:p>
          <a:p>
            <a:r>
              <a:rPr lang="en-US" dirty="0"/>
              <a:t>Bert asks Ernie to lend him the $1,000.</a:t>
            </a:r>
          </a:p>
          <a:p>
            <a:r>
              <a:rPr lang="en-US" dirty="0"/>
              <a:t>‘I’ll repay the $1,000 plus $50 in interest.</a:t>
            </a:r>
          </a:p>
          <a:p>
            <a:r>
              <a:rPr lang="en-US" dirty="0"/>
              <a:t>Ernie decides he can get a helmet, if he waits.</a:t>
            </a:r>
          </a:p>
          <a:p>
            <a:r>
              <a:rPr lang="en-US" dirty="0"/>
              <a:t>So Ernie lends Bert $1,000 for one year. </a:t>
            </a:r>
          </a:p>
          <a:p>
            <a:endParaRPr lang="en-US" dirty="0"/>
          </a:p>
        </p:txBody>
      </p:sp>
    </p:spTree>
    <p:extLst>
      <p:ext uri="{BB962C8B-B14F-4D97-AF65-F5344CB8AC3E}">
        <p14:creationId xmlns:p14="http://schemas.microsoft.com/office/powerpoint/2010/main" val="297452062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Inflation Can Destroy </a:t>
            </a:r>
            <a:br>
              <a:rPr lang="en-US" dirty="0"/>
            </a:br>
            <a:r>
              <a:rPr lang="en-US" dirty="0"/>
              <a:t>Purchasing Power</a:t>
            </a:r>
          </a:p>
        </p:txBody>
      </p:sp>
      <p:sp>
        <p:nvSpPr>
          <p:cNvPr id="3" name="Content Placeholder 2"/>
          <p:cNvSpPr>
            <a:spLocks noGrp="1"/>
          </p:cNvSpPr>
          <p:nvPr>
            <p:ph idx="1"/>
          </p:nvPr>
        </p:nvSpPr>
        <p:spPr/>
        <p:txBody>
          <a:bodyPr/>
          <a:lstStyle/>
          <a:p>
            <a:r>
              <a:rPr lang="en-US" dirty="0"/>
              <a:t>One year later Ernie collects $1050</a:t>
            </a:r>
          </a:p>
          <a:p>
            <a:r>
              <a:rPr lang="en-US" dirty="0"/>
              <a:t>He goes to buy he Moped.</a:t>
            </a:r>
          </a:p>
          <a:p>
            <a:r>
              <a:rPr lang="en-US" dirty="0"/>
              <a:t>But its now priced at $1,100</a:t>
            </a:r>
          </a:p>
          <a:p>
            <a:r>
              <a:rPr lang="en-US" dirty="0"/>
              <a:t>Ernie’s lament:</a:t>
            </a:r>
          </a:p>
          <a:p>
            <a:r>
              <a:rPr lang="en-US" dirty="0"/>
              <a:t>I got less than nothing for lending to Bert!</a:t>
            </a:r>
          </a:p>
          <a:p>
            <a:r>
              <a:rPr lang="en-US" dirty="0"/>
              <a:t>The moral: when you lend money you want to be paid ‘real’ interest.</a:t>
            </a:r>
          </a:p>
          <a:p>
            <a:endParaRPr lang="en-US" dirty="0"/>
          </a:p>
        </p:txBody>
      </p:sp>
    </p:spTree>
    <p:extLst>
      <p:ext uri="{BB962C8B-B14F-4D97-AF65-F5344CB8AC3E}">
        <p14:creationId xmlns:p14="http://schemas.microsoft.com/office/powerpoint/2010/main" val="25777539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Fisher equation</a:t>
            </a:r>
          </a:p>
        </p:txBody>
      </p:sp>
      <p:sp>
        <p:nvSpPr>
          <p:cNvPr id="3" name="Content Placeholder 2"/>
          <p:cNvSpPr>
            <a:spLocks noGrp="1"/>
          </p:cNvSpPr>
          <p:nvPr>
            <p:ph idx="1"/>
          </p:nvPr>
        </p:nvSpPr>
        <p:spPr/>
        <p:txBody>
          <a:bodyPr/>
          <a:lstStyle/>
          <a:p>
            <a:r>
              <a:rPr lang="en-US" dirty="0"/>
              <a:t> </a:t>
            </a:r>
          </a:p>
          <a:p>
            <a:pPr marL="0" indent="0" algn="ctr">
              <a:buNone/>
            </a:pPr>
            <a:r>
              <a:rPr lang="en-US" sz="4400" dirty="0" err="1"/>
              <a:t>i</a:t>
            </a:r>
            <a:r>
              <a:rPr lang="en-US" sz="4400" dirty="0"/>
              <a:t> = r + I</a:t>
            </a:r>
          </a:p>
          <a:p>
            <a:pPr marL="0" indent="0" algn="ctr">
              <a:buNone/>
            </a:pPr>
            <a:r>
              <a:rPr lang="en-US" sz="4400" dirty="0"/>
              <a:t>Interest rate </a:t>
            </a:r>
          </a:p>
          <a:p>
            <a:pPr marL="457200" lvl="1" indent="0" algn="ctr">
              <a:buNone/>
            </a:pPr>
            <a:r>
              <a:rPr lang="en-US" sz="4000" dirty="0"/>
              <a:t>= real rate + inflation rate(expected)</a:t>
            </a:r>
          </a:p>
        </p:txBody>
      </p:sp>
    </p:spTree>
    <p:extLst>
      <p:ext uri="{BB962C8B-B14F-4D97-AF65-F5344CB8AC3E}">
        <p14:creationId xmlns:p14="http://schemas.microsoft.com/office/powerpoint/2010/main" val="123110739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Ex-Ante vs. Ex-Post Real Interest Rates</a:t>
            </a:r>
            <a:br>
              <a:rPr lang="en-US" dirty="0"/>
            </a:br>
            <a:r>
              <a:rPr lang="en-US" sz="2800" b="1" dirty="0">
                <a:solidFill>
                  <a:srgbClr val="FF0000"/>
                </a:solidFill>
              </a:rPr>
              <a:t>Ex-ante today: 10yr=0.6%  //  </a:t>
            </a:r>
            <a:r>
              <a:rPr lang="el-GR" sz="2800" b="1" dirty="0">
                <a:solidFill>
                  <a:srgbClr val="FF0000"/>
                </a:solidFill>
              </a:rPr>
              <a:t>π</a:t>
            </a:r>
            <a:r>
              <a:rPr lang="en-US" sz="2800" b="1" baseline="-25000" dirty="0">
                <a:solidFill>
                  <a:srgbClr val="FF0000"/>
                </a:solidFill>
              </a:rPr>
              <a:t>e</a:t>
            </a:r>
            <a:r>
              <a:rPr lang="en-US" sz="2800" b="1" dirty="0">
                <a:solidFill>
                  <a:srgbClr val="FF0000"/>
                </a:solidFill>
              </a:rPr>
              <a:t>=1.4% // Real</a:t>
            </a:r>
            <a:r>
              <a:rPr lang="en-US" sz="2800" b="1" baseline="-25000" dirty="0">
                <a:solidFill>
                  <a:srgbClr val="FF0000"/>
                </a:solidFill>
              </a:rPr>
              <a:t>ex-ante</a:t>
            </a:r>
            <a:r>
              <a:rPr lang="en-US" sz="2800" b="1" dirty="0">
                <a:solidFill>
                  <a:srgbClr val="FF0000"/>
                </a:solidFill>
              </a:rPr>
              <a:t> = </a:t>
            </a:r>
            <a:r>
              <a:rPr lang="en-US" sz="4800" b="1" dirty="0">
                <a:solidFill>
                  <a:srgbClr val="FF0000"/>
                </a:solidFill>
              </a:rPr>
              <a:t>-</a:t>
            </a:r>
            <a:r>
              <a:rPr lang="en-US" sz="2800" b="1" dirty="0">
                <a:solidFill>
                  <a:srgbClr val="FF0000"/>
                </a:solidFill>
              </a:rPr>
              <a:t>0.8%</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146885157"/>
              </p:ext>
            </p:extLst>
          </p:nvPr>
        </p:nvGraphicFramePr>
        <p:xfrm>
          <a:off x="1750423" y="2133597"/>
          <a:ext cx="8046719" cy="4162697"/>
        </p:xfrm>
        <a:graphic>
          <a:graphicData uri="http://schemas.openxmlformats.org/drawingml/2006/table">
            <a:tbl>
              <a:tblPr>
                <a:tableStyleId>{5C22544A-7EE6-4342-B048-85BDC9FD1C3A}</a:tableStyleId>
              </a:tblPr>
              <a:tblGrid>
                <a:gridCol w="1360441">
                  <a:extLst>
                    <a:ext uri="{9D8B030D-6E8A-4147-A177-3AD203B41FA5}">
                      <a16:colId xmlns:a16="http://schemas.microsoft.com/office/drawing/2014/main" val="20000"/>
                    </a:ext>
                  </a:extLst>
                </a:gridCol>
                <a:gridCol w="1429770">
                  <a:extLst>
                    <a:ext uri="{9D8B030D-6E8A-4147-A177-3AD203B41FA5}">
                      <a16:colId xmlns:a16="http://schemas.microsoft.com/office/drawing/2014/main" val="20001"/>
                    </a:ext>
                  </a:extLst>
                </a:gridCol>
                <a:gridCol w="1567292">
                  <a:extLst>
                    <a:ext uri="{9D8B030D-6E8A-4147-A177-3AD203B41FA5}">
                      <a16:colId xmlns:a16="http://schemas.microsoft.com/office/drawing/2014/main" val="20002"/>
                    </a:ext>
                  </a:extLst>
                </a:gridCol>
                <a:gridCol w="1106992">
                  <a:extLst>
                    <a:ext uri="{9D8B030D-6E8A-4147-A177-3AD203B41FA5}">
                      <a16:colId xmlns:a16="http://schemas.microsoft.com/office/drawing/2014/main" val="20003"/>
                    </a:ext>
                  </a:extLst>
                </a:gridCol>
                <a:gridCol w="1106992">
                  <a:extLst>
                    <a:ext uri="{9D8B030D-6E8A-4147-A177-3AD203B41FA5}">
                      <a16:colId xmlns:a16="http://schemas.microsoft.com/office/drawing/2014/main" val="20004"/>
                    </a:ext>
                  </a:extLst>
                </a:gridCol>
                <a:gridCol w="1475232">
                  <a:extLst>
                    <a:ext uri="{9D8B030D-6E8A-4147-A177-3AD203B41FA5}">
                      <a16:colId xmlns:a16="http://schemas.microsoft.com/office/drawing/2014/main" val="20005"/>
                    </a:ext>
                  </a:extLst>
                </a:gridCol>
              </a:tblGrid>
              <a:tr h="594671">
                <a:tc>
                  <a:txBody>
                    <a:bodyPr/>
                    <a:lstStyle/>
                    <a:p>
                      <a:pPr marL="0" marR="0" algn="ctr">
                        <a:spcBef>
                          <a:spcPts val="0"/>
                        </a:spcBef>
                        <a:spcAft>
                          <a:spcPts val="0"/>
                        </a:spcAft>
                      </a:pPr>
                      <a:r>
                        <a:rPr lang="en-US" sz="1200">
                          <a:effectLst/>
                        </a:rPr>
                        <a:t> </a:t>
                      </a:r>
                      <a:endParaRPr lang="en-US" sz="1200">
                        <a:effectLst/>
                        <a:latin typeface="Times New Roman"/>
                        <a:ea typeface="Times New Roman"/>
                      </a:endParaRPr>
                    </a:p>
                  </a:txBody>
                  <a:tcPr marL="12700" marR="12700" marT="12700" marB="0" anchor="b"/>
                </a:tc>
                <a:tc>
                  <a:txBody>
                    <a:bodyPr/>
                    <a:lstStyle/>
                    <a:p>
                      <a:pPr marL="0" marR="0" algn="ctr">
                        <a:spcBef>
                          <a:spcPts val="0"/>
                        </a:spcBef>
                        <a:spcAft>
                          <a:spcPts val="0"/>
                        </a:spcAft>
                      </a:pPr>
                      <a:r>
                        <a:rPr lang="en-US" sz="1200">
                          <a:effectLst/>
                        </a:rPr>
                        <a:t>10-Year</a:t>
                      </a:r>
                      <a:endParaRPr lang="en-US" sz="1200">
                        <a:effectLst/>
                        <a:latin typeface="Times New Roman"/>
                        <a:ea typeface="Times New Roman"/>
                      </a:endParaRPr>
                    </a:p>
                  </a:txBody>
                  <a:tcPr marL="12700" marR="12700" marT="12700" marB="0" anchor="b"/>
                </a:tc>
                <a:tc>
                  <a:txBody>
                    <a:bodyPr/>
                    <a:lstStyle/>
                    <a:p>
                      <a:pPr marL="0" marR="0" algn="ctr">
                        <a:spcBef>
                          <a:spcPts val="0"/>
                        </a:spcBef>
                        <a:spcAft>
                          <a:spcPts val="0"/>
                        </a:spcAft>
                      </a:pPr>
                      <a:r>
                        <a:rPr lang="en-US" sz="1200">
                          <a:effectLst/>
                        </a:rPr>
                        <a:t>12-Month</a:t>
                      </a:r>
                      <a:endParaRPr lang="en-US" sz="1200">
                        <a:effectLst/>
                        <a:latin typeface="Times New Roman"/>
                        <a:ea typeface="Times New Roman"/>
                      </a:endParaRPr>
                    </a:p>
                  </a:txBody>
                  <a:tcPr marL="12700" marR="12700" marT="12700" marB="0" anchor="b"/>
                </a:tc>
                <a:tc>
                  <a:txBody>
                    <a:bodyPr/>
                    <a:lstStyle/>
                    <a:p>
                      <a:pPr marL="0" marR="0" algn="ctr">
                        <a:spcBef>
                          <a:spcPts val="0"/>
                        </a:spcBef>
                        <a:spcAft>
                          <a:spcPts val="0"/>
                        </a:spcAft>
                      </a:pPr>
                      <a:r>
                        <a:rPr lang="en-US" sz="1200">
                          <a:effectLst/>
                        </a:rPr>
                        <a:t>Actual</a:t>
                      </a:r>
                      <a:endParaRPr lang="en-US" sz="1200">
                        <a:effectLst/>
                        <a:latin typeface="Times New Roman"/>
                        <a:ea typeface="Times New Roman"/>
                      </a:endParaRPr>
                    </a:p>
                  </a:txBody>
                  <a:tcPr marL="12700" marR="12700" marT="12700" marB="0" anchor="b"/>
                </a:tc>
                <a:tc>
                  <a:txBody>
                    <a:bodyPr/>
                    <a:lstStyle/>
                    <a:p>
                      <a:pPr marL="0" marR="0" algn="ctr">
                        <a:spcBef>
                          <a:spcPts val="0"/>
                        </a:spcBef>
                        <a:spcAft>
                          <a:spcPts val="0"/>
                        </a:spcAft>
                      </a:pPr>
                      <a:r>
                        <a:rPr lang="en-US" sz="1200">
                          <a:effectLst/>
                        </a:rPr>
                        <a:t>Ex-Ante</a:t>
                      </a:r>
                      <a:endParaRPr lang="en-US" sz="1200">
                        <a:effectLst/>
                        <a:latin typeface="Times New Roman"/>
                        <a:ea typeface="Times New Roman"/>
                      </a:endParaRPr>
                    </a:p>
                  </a:txBody>
                  <a:tcPr marL="12700" marR="12700" marT="12700" marB="0" anchor="b"/>
                </a:tc>
                <a:tc>
                  <a:txBody>
                    <a:bodyPr/>
                    <a:lstStyle/>
                    <a:p>
                      <a:pPr marL="0" marR="0" algn="ctr">
                        <a:spcBef>
                          <a:spcPts val="0"/>
                        </a:spcBef>
                        <a:spcAft>
                          <a:spcPts val="0"/>
                        </a:spcAft>
                      </a:pPr>
                      <a:r>
                        <a:rPr lang="en-US" sz="1200">
                          <a:effectLst/>
                        </a:rPr>
                        <a:t>Ex-Post</a:t>
                      </a:r>
                      <a:endParaRPr lang="en-US" sz="1200">
                        <a:effectLst/>
                        <a:latin typeface="Times New Roman"/>
                        <a:ea typeface="Times New Roman"/>
                      </a:endParaRPr>
                    </a:p>
                  </a:txBody>
                  <a:tcPr marL="12700" marR="12700" marT="12700" marB="0" anchor="b"/>
                </a:tc>
                <a:extLst>
                  <a:ext uri="{0D108BD9-81ED-4DB2-BD59-A6C34878D82A}">
                    <a16:rowId xmlns:a16="http://schemas.microsoft.com/office/drawing/2014/main" val="10000"/>
                  </a:ext>
                </a:extLst>
              </a:tr>
              <a:tr h="594671">
                <a:tc>
                  <a:txBody>
                    <a:bodyPr/>
                    <a:lstStyle/>
                    <a:p>
                      <a:pPr marL="0" marR="0" algn="l">
                        <a:spcBef>
                          <a:spcPts val="0"/>
                        </a:spcBef>
                        <a:spcAft>
                          <a:spcPts val="0"/>
                        </a:spcAft>
                      </a:pPr>
                      <a:r>
                        <a:rPr lang="en-US" sz="1200">
                          <a:effectLst/>
                        </a:rPr>
                        <a:t> </a:t>
                      </a:r>
                      <a:endParaRPr lang="en-US" sz="1200">
                        <a:effectLst/>
                        <a:latin typeface="Times New Roman"/>
                        <a:ea typeface="Times New Roman"/>
                      </a:endParaRPr>
                    </a:p>
                  </a:txBody>
                  <a:tcPr marL="12700" marR="12700" marT="12700" marB="0" anchor="b"/>
                </a:tc>
                <a:tc>
                  <a:txBody>
                    <a:bodyPr/>
                    <a:lstStyle/>
                    <a:p>
                      <a:pPr marL="0" marR="0" algn="ctr">
                        <a:spcBef>
                          <a:spcPts val="0"/>
                        </a:spcBef>
                        <a:spcAft>
                          <a:spcPts val="0"/>
                        </a:spcAft>
                      </a:pPr>
                      <a:r>
                        <a:rPr lang="en-US" sz="1200">
                          <a:effectLst/>
                        </a:rPr>
                        <a:t>Yield</a:t>
                      </a:r>
                      <a:endParaRPr lang="en-US" sz="1200">
                        <a:effectLst/>
                        <a:latin typeface="Times New Roman"/>
                        <a:ea typeface="Times New Roman"/>
                      </a:endParaRPr>
                    </a:p>
                  </a:txBody>
                  <a:tcPr marL="12700" marR="12700" marT="12700" marB="0" anchor="b"/>
                </a:tc>
                <a:tc>
                  <a:txBody>
                    <a:bodyPr/>
                    <a:lstStyle/>
                    <a:p>
                      <a:pPr marL="0" marR="0" algn="ctr">
                        <a:spcBef>
                          <a:spcPts val="0"/>
                        </a:spcBef>
                        <a:spcAft>
                          <a:spcPts val="0"/>
                        </a:spcAft>
                      </a:pPr>
                      <a:r>
                        <a:rPr lang="en-US" sz="1200">
                          <a:effectLst/>
                        </a:rPr>
                        <a:t>Core</a:t>
                      </a:r>
                      <a:endParaRPr lang="en-US" sz="1200">
                        <a:effectLst/>
                        <a:latin typeface="Times New Roman"/>
                        <a:ea typeface="Times New Roman"/>
                      </a:endParaRPr>
                    </a:p>
                  </a:txBody>
                  <a:tcPr marL="12700" marR="12700" marT="12700" marB="0" anchor="b"/>
                </a:tc>
                <a:tc>
                  <a:txBody>
                    <a:bodyPr/>
                    <a:lstStyle/>
                    <a:p>
                      <a:pPr marL="0" marR="0" algn="l">
                        <a:spcBef>
                          <a:spcPts val="0"/>
                        </a:spcBef>
                        <a:spcAft>
                          <a:spcPts val="0"/>
                        </a:spcAft>
                      </a:pPr>
                      <a:r>
                        <a:rPr lang="en-US" sz="1200">
                          <a:effectLst/>
                        </a:rPr>
                        <a:t>CPI</a:t>
                      </a:r>
                      <a:endParaRPr lang="en-US" sz="1200">
                        <a:effectLst/>
                        <a:latin typeface="Times New Roman"/>
                        <a:ea typeface="Times New Roman"/>
                      </a:endParaRPr>
                    </a:p>
                  </a:txBody>
                  <a:tcPr marL="12700" marR="12700" marT="12700" marB="0" anchor="b"/>
                </a:tc>
                <a:tc>
                  <a:txBody>
                    <a:bodyPr/>
                    <a:lstStyle/>
                    <a:p>
                      <a:pPr marL="0" marR="0" algn="ctr">
                        <a:spcBef>
                          <a:spcPts val="0"/>
                        </a:spcBef>
                        <a:spcAft>
                          <a:spcPts val="0"/>
                        </a:spcAft>
                      </a:pPr>
                      <a:r>
                        <a:rPr lang="en-US" sz="1200">
                          <a:effectLst/>
                        </a:rPr>
                        <a:t>Real</a:t>
                      </a:r>
                      <a:endParaRPr lang="en-US" sz="1200">
                        <a:effectLst/>
                        <a:latin typeface="Times New Roman"/>
                        <a:ea typeface="Times New Roman"/>
                      </a:endParaRPr>
                    </a:p>
                  </a:txBody>
                  <a:tcPr marL="12700" marR="12700" marT="12700" marB="0" anchor="b"/>
                </a:tc>
                <a:tc>
                  <a:txBody>
                    <a:bodyPr/>
                    <a:lstStyle/>
                    <a:p>
                      <a:pPr marL="0" marR="0" algn="ctr">
                        <a:spcBef>
                          <a:spcPts val="0"/>
                        </a:spcBef>
                        <a:spcAft>
                          <a:spcPts val="0"/>
                        </a:spcAft>
                      </a:pPr>
                      <a:r>
                        <a:rPr lang="en-US" sz="1200">
                          <a:effectLst/>
                        </a:rPr>
                        <a:t>Real</a:t>
                      </a:r>
                      <a:endParaRPr lang="en-US" sz="1200">
                        <a:effectLst/>
                        <a:latin typeface="Times New Roman"/>
                        <a:ea typeface="Times New Roman"/>
                      </a:endParaRPr>
                    </a:p>
                  </a:txBody>
                  <a:tcPr marL="12700" marR="12700" marT="12700" marB="0" anchor="b"/>
                </a:tc>
                <a:extLst>
                  <a:ext uri="{0D108BD9-81ED-4DB2-BD59-A6C34878D82A}">
                    <a16:rowId xmlns:a16="http://schemas.microsoft.com/office/drawing/2014/main" val="10001"/>
                  </a:ext>
                </a:extLst>
              </a:tr>
              <a:tr h="594671">
                <a:tc>
                  <a:txBody>
                    <a:bodyPr/>
                    <a:lstStyle/>
                    <a:p>
                      <a:pPr marL="0" marR="0" algn="l">
                        <a:spcBef>
                          <a:spcPts val="0"/>
                        </a:spcBef>
                        <a:spcAft>
                          <a:spcPts val="0"/>
                        </a:spcAft>
                      </a:pPr>
                      <a:r>
                        <a:rPr lang="en-US" sz="1200">
                          <a:effectLst/>
                        </a:rPr>
                        <a:t>12-70</a:t>
                      </a:r>
                      <a:endParaRPr lang="en-US" sz="1200">
                        <a:effectLst/>
                        <a:latin typeface="Times New Roman"/>
                        <a:ea typeface="Times New Roman"/>
                      </a:endParaRPr>
                    </a:p>
                  </a:txBody>
                  <a:tcPr marL="12700" marR="12700" marT="12700" marB="0" anchor="b"/>
                </a:tc>
                <a:tc>
                  <a:txBody>
                    <a:bodyPr/>
                    <a:lstStyle/>
                    <a:p>
                      <a:pPr marL="0" marR="0" algn="ctr">
                        <a:spcBef>
                          <a:spcPts val="0"/>
                        </a:spcBef>
                        <a:spcAft>
                          <a:spcPts val="0"/>
                        </a:spcAft>
                      </a:pPr>
                      <a:r>
                        <a:rPr lang="en-US" sz="1200">
                          <a:effectLst/>
                        </a:rPr>
                        <a:t>6.4</a:t>
                      </a:r>
                      <a:endParaRPr lang="en-US" sz="1200">
                        <a:effectLst/>
                        <a:latin typeface="Times New Roman"/>
                        <a:ea typeface="Times New Roman"/>
                      </a:endParaRPr>
                    </a:p>
                  </a:txBody>
                  <a:tcPr marL="12700" marR="12700" marT="12700" marB="0" anchor="b"/>
                </a:tc>
                <a:tc>
                  <a:txBody>
                    <a:bodyPr/>
                    <a:lstStyle/>
                    <a:p>
                      <a:pPr marL="0" marR="0" algn="ctr">
                        <a:spcBef>
                          <a:spcPts val="0"/>
                        </a:spcBef>
                        <a:spcAft>
                          <a:spcPts val="0"/>
                        </a:spcAft>
                      </a:pPr>
                      <a:r>
                        <a:rPr lang="en-US" sz="1200">
                          <a:effectLst/>
                        </a:rPr>
                        <a:t>4.6</a:t>
                      </a:r>
                      <a:endParaRPr lang="en-US" sz="1200">
                        <a:effectLst/>
                        <a:latin typeface="Times New Roman"/>
                        <a:ea typeface="Times New Roman"/>
                      </a:endParaRPr>
                    </a:p>
                  </a:txBody>
                  <a:tcPr marL="12700" marR="12700" marT="12700" marB="0" anchor="b"/>
                </a:tc>
                <a:tc>
                  <a:txBody>
                    <a:bodyPr/>
                    <a:lstStyle/>
                    <a:p>
                      <a:pPr marL="0" marR="0" algn="ctr">
                        <a:spcBef>
                          <a:spcPts val="0"/>
                        </a:spcBef>
                        <a:spcAft>
                          <a:spcPts val="0"/>
                        </a:spcAft>
                      </a:pPr>
                      <a:r>
                        <a:rPr lang="en-US" sz="1200">
                          <a:effectLst/>
                        </a:rPr>
                        <a:t>7.9</a:t>
                      </a:r>
                      <a:endParaRPr lang="en-US" sz="1200">
                        <a:effectLst/>
                        <a:latin typeface="Times New Roman"/>
                        <a:ea typeface="Times New Roman"/>
                      </a:endParaRPr>
                    </a:p>
                  </a:txBody>
                  <a:tcPr marL="12700" marR="12700" marT="12700" marB="0" anchor="b"/>
                </a:tc>
                <a:tc>
                  <a:txBody>
                    <a:bodyPr/>
                    <a:lstStyle/>
                    <a:p>
                      <a:pPr marL="0" marR="0" algn="ctr">
                        <a:spcBef>
                          <a:spcPts val="0"/>
                        </a:spcBef>
                        <a:spcAft>
                          <a:spcPts val="0"/>
                        </a:spcAft>
                      </a:pPr>
                      <a:r>
                        <a:rPr lang="en-US" sz="1200">
                          <a:effectLst/>
                        </a:rPr>
                        <a:t>1.8</a:t>
                      </a:r>
                      <a:endParaRPr lang="en-US" sz="1200">
                        <a:effectLst/>
                        <a:latin typeface="Times New Roman"/>
                        <a:ea typeface="Times New Roman"/>
                      </a:endParaRPr>
                    </a:p>
                  </a:txBody>
                  <a:tcPr marL="12700" marR="12700" marT="12700" marB="0" anchor="b"/>
                </a:tc>
                <a:tc>
                  <a:txBody>
                    <a:bodyPr/>
                    <a:lstStyle/>
                    <a:p>
                      <a:pPr marL="0" marR="0" algn="ctr">
                        <a:spcBef>
                          <a:spcPts val="0"/>
                        </a:spcBef>
                        <a:spcAft>
                          <a:spcPts val="0"/>
                        </a:spcAft>
                      </a:pPr>
                      <a:r>
                        <a:rPr lang="en-US" sz="1200">
                          <a:effectLst/>
                        </a:rPr>
                        <a:t>-1.5</a:t>
                      </a:r>
                      <a:endParaRPr lang="en-US" sz="1200">
                        <a:effectLst/>
                        <a:latin typeface="Times New Roman"/>
                        <a:ea typeface="Times New Roman"/>
                      </a:endParaRPr>
                    </a:p>
                  </a:txBody>
                  <a:tcPr marL="12700" marR="12700" marT="12700" marB="0" anchor="b"/>
                </a:tc>
                <a:extLst>
                  <a:ext uri="{0D108BD9-81ED-4DB2-BD59-A6C34878D82A}">
                    <a16:rowId xmlns:a16="http://schemas.microsoft.com/office/drawing/2014/main" val="10002"/>
                  </a:ext>
                </a:extLst>
              </a:tr>
              <a:tr h="594671">
                <a:tc>
                  <a:txBody>
                    <a:bodyPr/>
                    <a:lstStyle/>
                    <a:p>
                      <a:pPr marL="0" marR="0" algn="l">
                        <a:spcBef>
                          <a:spcPts val="0"/>
                        </a:spcBef>
                        <a:spcAft>
                          <a:spcPts val="0"/>
                        </a:spcAft>
                      </a:pPr>
                      <a:r>
                        <a:rPr lang="en-US" sz="1200">
                          <a:effectLst/>
                        </a:rPr>
                        <a:t> </a:t>
                      </a:r>
                      <a:endParaRPr lang="en-US" sz="1200">
                        <a:effectLst/>
                        <a:latin typeface="Times New Roman"/>
                        <a:ea typeface="Times New Roman"/>
                      </a:endParaRPr>
                    </a:p>
                  </a:txBody>
                  <a:tcPr marL="12700" marR="12700" marT="12700" marB="0" anchor="b"/>
                </a:tc>
                <a:tc>
                  <a:txBody>
                    <a:bodyPr/>
                    <a:lstStyle/>
                    <a:p>
                      <a:pPr marL="0" marR="0" algn="ctr">
                        <a:spcBef>
                          <a:spcPts val="0"/>
                        </a:spcBef>
                        <a:spcAft>
                          <a:spcPts val="0"/>
                        </a:spcAft>
                      </a:pPr>
                      <a:r>
                        <a:rPr lang="en-US" sz="1200">
                          <a:effectLst/>
                        </a:rPr>
                        <a:t> </a:t>
                      </a:r>
                      <a:endParaRPr lang="en-US" sz="1200">
                        <a:effectLst/>
                        <a:latin typeface="Times New Roman"/>
                        <a:ea typeface="Times New Roman"/>
                      </a:endParaRPr>
                    </a:p>
                  </a:txBody>
                  <a:tcPr marL="12700" marR="12700" marT="12700" marB="0" anchor="b"/>
                </a:tc>
                <a:tc>
                  <a:txBody>
                    <a:bodyPr/>
                    <a:lstStyle/>
                    <a:p>
                      <a:pPr marL="0" marR="0" algn="ctr">
                        <a:spcBef>
                          <a:spcPts val="0"/>
                        </a:spcBef>
                        <a:spcAft>
                          <a:spcPts val="0"/>
                        </a:spcAft>
                      </a:pPr>
                      <a:r>
                        <a:rPr lang="en-US" sz="1200">
                          <a:effectLst/>
                        </a:rPr>
                        <a:t> </a:t>
                      </a:r>
                      <a:endParaRPr lang="en-US" sz="1200">
                        <a:effectLst/>
                        <a:latin typeface="Times New Roman"/>
                        <a:ea typeface="Times New Roman"/>
                      </a:endParaRPr>
                    </a:p>
                  </a:txBody>
                  <a:tcPr marL="12700" marR="12700" marT="12700" marB="0" anchor="b"/>
                </a:tc>
                <a:tc>
                  <a:txBody>
                    <a:bodyPr/>
                    <a:lstStyle/>
                    <a:p>
                      <a:pPr marL="0" marR="0" algn="ctr">
                        <a:spcBef>
                          <a:spcPts val="0"/>
                        </a:spcBef>
                        <a:spcAft>
                          <a:spcPts val="0"/>
                        </a:spcAft>
                      </a:pPr>
                      <a:r>
                        <a:rPr lang="en-US" sz="1200">
                          <a:effectLst/>
                        </a:rPr>
                        <a:t> </a:t>
                      </a:r>
                      <a:endParaRPr lang="en-US" sz="1200">
                        <a:effectLst/>
                        <a:latin typeface="Times New Roman"/>
                        <a:ea typeface="Times New Roman"/>
                      </a:endParaRPr>
                    </a:p>
                  </a:txBody>
                  <a:tcPr marL="12700" marR="12700" marT="12700" marB="0" anchor="b"/>
                </a:tc>
                <a:tc>
                  <a:txBody>
                    <a:bodyPr/>
                    <a:lstStyle/>
                    <a:p>
                      <a:pPr marL="0" marR="0" algn="ctr">
                        <a:spcBef>
                          <a:spcPts val="0"/>
                        </a:spcBef>
                        <a:spcAft>
                          <a:spcPts val="0"/>
                        </a:spcAft>
                      </a:pPr>
                      <a:r>
                        <a:rPr lang="en-US" sz="1200">
                          <a:effectLst/>
                        </a:rPr>
                        <a:t> </a:t>
                      </a:r>
                      <a:endParaRPr lang="en-US" sz="1200">
                        <a:effectLst/>
                        <a:latin typeface="Times New Roman"/>
                        <a:ea typeface="Times New Roman"/>
                      </a:endParaRPr>
                    </a:p>
                  </a:txBody>
                  <a:tcPr marL="12700" marR="12700" marT="12700" marB="0" anchor="b"/>
                </a:tc>
                <a:tc>
                  <a:txBody>
                    <a:bodyPr/>
                    <a:lstStyle/>
                    <a:p>
                      <a:pPr marL="0" marR="0" algn="ctr">
                        <a:spcBef>
                          <a:spcPts val="0"/>
                        </a:spcBef>
                        <a:spcAft>
                          <a:spcPts val="0"/>
                        </a:spcAft>
                      </a:pPr>
                      <a:r>
                        <a:rPr lang="en-US" sz="1200">
                          <a:effectLst/>
                        </a:rPr>
                        <a:t> </a:t>
                      </a:r>
                      <a:endParaRPr lang="en-US" sz="1200">
                        <a:effectLst/>
                        <a:latin typeface="Times New Roman"/>
                        <a:ea typeface="Times New Roman"/>
                      </a:endParaRPr>
                    </a:p>
                  </a:txBody>
                  <a:tcPr marL="12700" marR="12700" marT="12700" marB="0" anchor="b"/>
                </a:tc>
                <a:extLst>
                  <a:ext uri="{0D108BD9-81ED-4DB2-BD59-A6C34878D82A}">
                    <a16:rowId xmlns:a16="http://schemas.microsoft.com/office/drawing/2014/main" val="10003"/>
                  </a:ext>
                </a:extLst>
              </a:tr>
              <a:tr h="594671">
                <a:tc>
                  <a:txBody>
                    <a:bodyPr/>
                    <a:lstStyle/>
                    <a:p>
                      <a:pPr marL="0" marR="0" algn="l">
                        <a:spcBef>
                          <a:spcPts val="0"/>
                        </a:spcBef>
                        <a:spcAft>
                          <a:spcPts val="0"/>
                        </a:spcAft>
                      </a:pPr>
                      <a:r>
                        <a:rPr lang="en-US" sz="1200">
                          <a:effectLst/>
                        </a:rPr>
                        <a:t>12-80</a:t>
                      </a:r>
                      <a:endParaRPr lang="en-US" sz="1200">
                        <a:effectLst/>
                        <a:latin typeface="Times New Roman"/>
                        <a:ea typeface="Times New Roman"/>
                      </a:endParaRPr>
                    </a:p>
                  </a:txBody>
                  <a:tcPr marL="12700" marR="12700" marT="12700" marB="0" anchor="b"/>
                </a:tc>
                <a:tc>
                  <a:txBody>
                    <a:bodyPr/>
                    <a:lstStyle/>
                    <a:p>
                      <a:pPr marL="0" marR="0" algn="ctr">
                        <a:spcBef>
                          <a:spcPts val="0"/>
                        </a:spcBef>
                        <a:spcAft>
                          <a:spcPts val="0"/>
                        </a:spcAft>
                      </a:pPr>
                      <a:r>
                        <a:rPr lang="en-US" sz="1200">
                          <a:effectLst/>
                        </a:rPr>
                        <a:t>12.8</a:t>
                      </a:r>
                      <a:endParaRPr lang="en-US" sz="1200">
                        <a:effectLst/>
                        <a:latin typeface="Times New Roman"/>
                        <a:ea typeface="Times New Roman"/>
                      </a:endParaRPr>
                    </a:p>
                  </a:txBody>
                  <a:tcPr marL="12700" marR="12700" marT="12700" marB="0" anchor="b"/>
                </a:tc>
                <a:tc>
                  <a:txBody>
                    <a:bodyPr/>
                    <a:lstStyle/>
                    <a:p>
                      <a:pPr marL="0" marR="0" algn="ctr">
                        <a:spcBef>
                          <a:spcPts val="0"/>
                        </a:spcBef>
                        <a:spcAft>
                          <a:spcPts val="0"/>
                        </a:spcAft>
                      </a:pPr>
                      <a:r>
                        <a:rPr lang="en-US" sz="1200">
                          <a:effectLst/>
                        </a:rPr>
                        <a:t>9.6</a:t>
                      </a:r>
                      <a:endParaRPr lang="en-US" sz="1200">
                        <a:effectLst/>
                        <a:latin typeface="Times New Roman"/>
                        <a:ea typeface="Times New Roman"/>
                      </a:endParaRPr>
                    </a:p>
                  </a:txBody>
                  <a:tcPr marL="12700" marR="12700" marT="12700" marB="0" anchor="b"/>
                </a:tc>
                <a:tc>
                  <a:txBody>
                    <a:bodyPr/>
                    <a:lstStyle/>
                    <a:p>
                      <a:pPr marL="0" marR="0" algn="ctr">
                        <a:spcBef>
                          <a:spcPts val="0"/>
                        </a:spcBef>
                        <a:spcAft>
                          <a:spcPts val="0"/>
                        </a:spcAft>
                      </a:pPr>
                      <a:r>
                        <a:rPr lang="en-US" sz="1200">
                          <a:effectLst/>
                        </a:rPr>
                        <a:t>4.8</a:t>
                      </a:r>
                      <a:endParaRPr lang="en-US" sz="1200">
                        <a:effectLst/>
                        <a:latin typeface="Times New Roman"/>
                        <a:ea typeface="Times New Roman"/>
                      </a:endParaRPr>
                    </a:p>
                  </a:txBody>
                  <a:tcPr marL="12700" marR="12700" marT="12700" marB="0" anchor="b"/>
                </a:tc>
                <a:tc>
                  <a:txBody>
                    <a:bodyPr/>
                    <a:lstStyle/>
                    <a:p>
                      <a:pPr marL="0" marR="0" algn="ctr">
                        <a:spcBef>
                          <a:spcPts val="0"/>
                        </a:spcBef>
                        <a:spcAft>
                          <a:spcPts val="0"/>
                        </a:spcAft>
                      </a:pPr>
                      <a:r>
                        <a:rPr lang="en-US" sz="1200">
                          <a:effectLst/>
                        </a:rPr>
                        <a:t>3.2</a:t>
                      </a:r>
                      <a:endParaRPr lang="en-US" sz="1200">
                        <a:effectLst/>
                        <a:latin typeface="Times New Roman"/>
                        <a:ea typeface="Times New Roman"/>
                      </a:endParaRPr>
                    </a:p>
                  </a:txBody>
                  <a:tcPr marL="12700" marR="12700" marT="12700" marB="0" anchor="b"/>
                </a:tc>
                <a:tc>
                  <a:txBody>
                    <a:bodyPr/>
                    <a:lstStyle/>
                    <a:p>
                      <a:pPr marL="0" marR="0" algn="ctr">
                        <a:spcBef>
                          <a:spcPts val="0"/>
                        </a:spcBef>
                        <a:spcAft>
                          <a:spcPts val="0"/>
                        </a:spcAft>
                      </a:pPr>
                      <a:r>
                        <a:rPr lang="en-US" sz="1200">
                          <a:effectLst/>
                        </a:rPr>
                        <a:t>8</a:t>
                      </a:r>
                      <a:endParaRPr lang="en-US" sz="1200">
                        <a:effectLst/>
                        <a:latin typeface="Times New Roman"/>
                        <a:ea typeface="Times New Roman"/>
                      </a:endParaRPr>
                    </a:p>
                  </a:txBody>
                  <a:tcPr marL="12700" marR="12700" marT="12700" marB="0" anchor="b"/>
                </a:tc>
                <a:extLst>
                  <a:ext uri="{0D108BD9-81ED-4DB2-BD59-A6C34878D82A}">
                    <a16:rowId xmlns:a16="http://schemas.microsoft.com/office/drawing/2014/main" val="10004"/>
                  </a:ext>
                </a:extLst>
              </a:tr>
              <a:tr h="594671">
                <a:tc>
                  <a:txBody>
                    <a:bodyPr/>
                    <a:lstStyle/>
                    <a:p>
                      <a:pPr marL="0" marR="0" algn="l">
                        <a:spcBef>
                          <a:spcPts val="0"/>
                        </a:spcBef>
                        <a:spcAft>
                          <a:spcPts val="0"/>
                        </a:spcAft>
                      </a:pPr>
                      <a:r>
                        <a:rPr lang="en-US" sz="1200">
                          <a:effectLst/>
                        </a:rPr>
                        <a:t> </a:t>
                      </a:r>
                      <a:endParaRPr lang="en-US" sz="1200">
                        <a:effectLst/>
                        <a:latin typeface="Times New Roman"/>
                        <a:ea typeface="Times New Roman"/>
                      </a:endParaRPr>
                    </a:p>
                  </a:txBody>
                  <a:tcPr marL="12700" marR="12700" marT="12700" marB="0" anchor="b"/>
                </a:tc>
                <a:tc>
                  <a:txBody>
                    <a:bodyPr/>
                    <a:lstStyle/>
                    <a:p>
                      <a:pPr marL="0" marR="0" algn="ctr">
                        <a:spcBef>
                          <a:spcPts val="0"/>
                        </a:spcBef>
                        <a:spcAft>
                          <a:spcPts val="0"/>
                        </a:spcAft>
                      </a:pPr>
                      <a:r>
                        <a:rPr lang="en-US" sz="1200">
                          <a:effectLst/>
                        </a:rPr>
                        <a:t> </a:t>
                      </a:r>
                      <a:endParaRPr lang="en-US" sz="1200">
                        <a:effectLst/>
                        <a:latin typeface="Times New Roman"/>
                        <a:ea typeface="Times New Roman"/>
                      </a:endParaRPr>
                    </a:p>
                  </a:txBody>
                  <a:tcPr marL="12700" marR="12700" marT="12700" marB="0" anchor="b"/>
                </a:tc>
                <a:tc>
                  <a:txBody>
                    <a:bodyPr/>
                    <a:lstStyle/>
                    <a:p>
                      <a:pPr marL="0" marR="0" algn="ctr">
                        <a:spcBef>
                          <a:spcPts val="0"/>
                        </a:spcBef>
                        <a:spcAft>
                          <a:spcPts val="0"/>
                        </a:spcAft>
                      </a:pPr>
                      <a:r>
                        <a:rPr lang="en-US" sz="1200">
                          <a:effectLst/>
                        </a:rPr>
                        <a:t> </a:t>
                      </a:r>
                      <a:endParaRPr lang="en-US" sz="1200">
                        <a:effectLst/>
                        <a:latin typeface="Times New Roman"/>
                        <a:ea typeface="Times New Roman"/>
                      </a:endParaRPr>
                    </a:p>
                  </a:txBody>
                  <a:tcPr marL="12700" marR="12700" marT="12700" marB="0" anchor="b"/>
                </a:tc>
                <a:tc>
                  <a:txBody>
                    <a:bodyPr/>
                    <a:lstStyle/>
                    <a:p>
                      <a:pPr marL="0" marR="0" algn="ctr">
                        <a:spcBef>
                          <a:spcPts val="0"/>
                        </a:spcBef>
                        <a:spcAft>
                          <a:spcPts val="0"/>
                        </a:spcAft>
                      </a:pPr>
                      <a:r>
                        <a:rPr lang="en-US" sz="1200">
                          <a:effectLst/>
                        </a:rPr>
                        <a:t> </a:t>
                      </a:r>
                      <a:endParaRPr lang="en-US" sz="1200">
                        <a:effectLst/>
                        <a:latin typeface="Times New Roman"/>
                        <a:ea typeface="Times New Roman"/>
                      </a:endParaRPr>
                    </a:p>
                  </a:txBody>
                  <a:tcPr marL="12700" marR="12700" marT="12700" marB="0" anchor="b"/>
                </a:tc>
                <a:tc>
                  <a:txBody>
                    <a:bodyPr/>
                    <a:lstStyle/>
                    <a:p>
                      <a:pPr marL="0" marR="0" algn="ctr">
                        <a:spcBef>
                          <a:spcPts val="0"/>
                        </a:spcBef>
                        <a:spcAft>
                          <a:spcPts val="0"/>
                        </a:spcAft>
                      </a:pPr>
                      <a:r>
                        <a:rPr lang="en-US" sz="1200">
                          <a:effectLst/>
                        </a:rPr>
                        <a:t> </a:t>
                      </a:r>
                      <a:endParaRPr lang="en-US" sz="1200">
                        <a:effectLst/>
                        <a:latin typeface="Times New Roman"/>
                        <a:ea typeface="Times New Roman"/>
                      </a:endParaRPr>
                    </a:p>
                  </a:txBody>
                  <a:tcPr marL="12700" marR="12700" marT="12700" marB="0" anchor="b"/>
                </a:tc>
                <a:tc>
                  <a:txBody>
                    <a:bodyPr/>
                    <a:lstStyle/>
                    <a:p>
                      <a:pPr marL="0" marR="0" algn="ctr">
                        <a:spcBef>
                          <a:spcPts val="0"/>
                        </a:spcBef>
                        <a:spcAft>
                          <a:spcPts val="0"/>
                        </a:spcAft>
                      </a:pPr>
                      <a:r>
                        <a:rPr lang="en-US" sz="1200">
                          <a:effectLst/>
                        </a:rPr>
                        <a:t> </a:t>
                      </a:r>
                      <a:endParaRPr lang="en-US" sz="1200">
                        <a:effectLst/>
                        <a:latin typeface="Times New Roman"/>
                        <a:ea typeface="Times New Roman"/>
                      </a:endParaRPr>
                    </a:p>
                  </a:txBody>
                  <a:tcPr marL="12700" marR="12700" marT="12700" marB="0" anchor="b"/>
                </a:tc>
                <a:extLst>
                  <a:ext uri="{0D108BD9-81ED-4DB2-BD59-A6C34878D82A}">
                    <a16:rowId xmlns:a16="http://schemas.microsoft.com/office/drawing/2014/main" val="10005"/>
                  </a:ext>
                </a:extLst>
              </a:tr>
              <a:tr h="594671">
                <a:tc>
                  <a:txBody>
                    <a:bodyPr/>
                    <a:lstStyle/>
                    <a:p>
                      <a:pPr marL="0" marR="0" algn="l">
                        <a:spcBef>
                          <a:spcPts val="0"/>
                        </a:spcBef>
                        <a:spcAft>
                          <a:spcPts val="0"/>
                        </a:spcAft>
                      </a:pPr>
                      <a:r>
                        <a:rPr lang="en-US" sz="1200">
                          <a:effectLst/>
                        </a:rPr>
                        <a:t>3-10</a:t>
                      </a:r>
                      <a:endParaRPr lang="en-US" sz="1200">
                        <a:effectLst/>
                        <a:latin typeface="Times New Roman"/>
                        <a:ea typeface="Times New Roman"/>
                      </a:endParaRPr>
                    </a:p>
                  </a:txBody>
                  <a:tcPr marL="12700" marR="12700" marT="12700" marB="0" anchor="b"/>
                </a:tc>
                <a:tc>
                  <a:txBody>
                    <a:bodyPr/>
                    <a:lstStyle/>
                    <a:p>
                      <a:pPr marL="0" marR="0" algn="ctr">
                        <a:spcBef>
                          <a:spcPts val="0"/>
                        </a:spcBef>
                        <a:spcAft>
                          <a:spcPts val="0"/>
                        </a:spcAft>
                      </a:pPr>
                      <a:r>
                        <a:rPr lang="en-US" sz="1200">
                          <a:effectLst/>
                        </a:rPr>
                        <a:t>3.8</a:t>
                      </a:r>
                      <a:endParaRPr lang="en-US" sz="1200">
                        <a:effectLst/>
                        <a:latin typeface="Times New Roman"/>
                        <a:ea typeface="Times New Roman"/>
                      </a:endParaRPr>
                    </a:p>
                  </a:txBody>
                  <a:tcPr marL="12700" marR="12700" marT="12700" marB="0" anchor="b"/>
                </a:tc>
                <a:tc>
                  <a:txBody>
                    <a:bodyPr/>
                    <a:lstStyle/>
                    <a:p>
                      <a:pPr marL="0" marR="0" algn="ctr">
                        <a:spcBef>
                          <a:spcPts val="0"/>
                        </a:spcBef>
                        <a:spcAft>
                          <a:spcPts val="0"/>
                        </a:spcAft>
                      </a:pPr>
                      <a:r>
                        <a:rPr lang="en-US" sz="1200">
                          <a:effectLst/>
                        </a:rPr>
                        <a:t>1.3</a:t>
                      </a:r>
                      <a:endParaRPr lang="en-US" sz="1200">
                        <a:effectLst/>
                        <a:latin typeface="Times New Roman"/>
                        <a:ea typeface="Times New Roman"/>
                      </a:endParaRPr>
                    </a:p>
                  </a:txBody>
                  <a:tcPr marL="12700" marR="12700" marT="12700" marB="0" anchor="b"/>
                </a:tc>
                <a:tc>
                  <a:txBody>
                    <a:bodyPr/>
                    <a:lstStyle/>
                    <a:p>
                      <a:pPr marL="0" marR="0" algn="ctr">
                        <a:spcBef>
                          <a:spcPts val="0"/>
                        </a:spcBef>
                        <a:spcAft>
                          <a:spcPts val="0"/>
                        </a:spcAft>
                      </a:pPr>
                      <a:r>
                        <a:rPr lang="en-US" sz="1200">
                          <a:effectLst/>
                        </a:rPr>
                        <a:t>???</a:t>
                      </a:r>
                      <a:endParaRPr lang="en-US" sz="1200">
                        <a:effectLst/>
                        <a:latin typeface="Times New Roman"/>
                        <a:ea typeface="Times New Roman"/>
                      </a:endParaRPr>
                    </a:p>
                  </a:txBody>
                  <a:tcPr marL="12700" marR="12700" marT="12700" marB="0" anchor="b"/>
                </a:tc>
                <a:tc>
                  <a:txBody>
                    <a:bodyPr/>
                    <a:lstStyle/>
                    <a:p>
                      <a:pPr marL="0" marR="0" algn="ctr">
                        <a:spcBef>
                          <a:spcPts val="0"/>
                        </a:spcBef>
                        <a:spcAft>
                          <a:spcPts val="0"/>
                        </a:spcAft>
                      </a:pPr>
                      <a:r>
                        <a:rPr lang="en-US" sz="1200">
                          <a:effectLst/>
                        </a:rPr>
                        <a:t>1.5</a:t>
                      </a:r>
                      <a:endParaRPr lang="en-US" sz="1200">
                        <a:effectLst/>
                        <a:latin typeface="Times New Roman"/>
                        <a:ea typeface="Times New Roman"/>
                      </a:endParaRPr>
                    </a:p>
                  </a:txBody>
                  <a:tcPr marL="12700" marR="12700" marT="12700" marB="0" anchor="b"/>
                </a:tc>
                <a:tc>
                  <a:txBody>
                    <a:bodyPr/>
                    <a:lstStyle/>
                    <a:p>
                      <a:pPr marL="0" marR="0" algn="ctr">
                        <a:spcBef>
                          <a:spcPts val="0"/>
                        </a:spcBef>
                        <a:spcAft>
                          <a:spcPts val="0"/>
                        </a:spcAft>
                      </a:pPr>
                      <a:r>
                        <a:rPr lang="en-US" sz="1200" dirty="0">
                          <a:effectLst/>
                        </a:rPr>
                        <a:t>???</a:t>
                      </a:r>
                      <a:endParaRPr lang="en-US" sz="1200" dirty="0">
                        <a:effectLst/>
                        <a:latin typeface="Times New Roman"/>
                        <a:ea typeface="Times New Roman"/>
                      </a:endParaRPr>
                    </a:p>
                  </a:txBody>
                  <a:tcPr marL="12700" marR="12700" marT="12700" marB="0" anchor="b"/>
                </a:tc>
                <a:extLst>
                  <a:ext uri="{0D108BD9-81ED-4DB2-BD59-A6C34878D82A}">
                    <a16:rowId xmlns:a16="http://schemas.microsoft.com/office/drawing/2014/main" val="10006"/>
                  </a:ext>
                </a:extLst>
              </a:tr>
            </a:tbl>
          </a:graphicData>
        </a:graphic>
      </p:graphicFrame>
    </p:spTree>
    <p:extLst>
      <p:ext uri="{BB962C8B-B14F-4D97-AF65-F5344CB8AC3E}">
        <p14:creationId xmlns:p14="http://schemas.microsoft.com/office/powerpoint/2010/main" val="8229643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‘A Theory of Interest.</a:t>
            </a:r>
            <a:br>
              <a:rPr lang="en-US" dirty="0"/>
            </a:br>
            <a:r>
              <a:rPr lang="en-US" dirty="0"/>
              <a:t>J. R. Hicks</a:t>
            </a:r>
          </a:p>
        </p:txBody>
      </p:sp>
      <p:sp>
        <p:nvSpPr>
          <p:cNvPr id="3" name="Content Placeholder 2"/>
          <p:cNvSpPr>
            <a:spLocks noGrp="1"/>
          </p:cNvSpPr>
          <p:nvPr>
            <p:ph idx="1"/>
          </p:nvPr>
        </p:nvSpPr>
        <p:spPr/>
        <p:txBody>
          <a:bodyPr>
            <a:normAutofit/>
          </a:bodyPr>
          <a:lstStyle/>
          <a:p>
            <a:pPr algn="ctr"/>
            <a:r>
              <a:rPr lang="en-US" i="1" dirty="0"/>
              <a:t>The essential </a:t>
            </a:r>
            <a:r>
              <a:rPr lang="en-US" i="1" dirty="0">
                <a:solidFill>
                  <a:srgbClr val="FF0000"/>
                </a:solidFill>
              </a:rPr>
              <a:t>characteristic of a loan </a:t>
            </a:r>
            <a:r>
              <a:rPr lang="en-US" i="1" dirty="0"/>
              <a:t>transaction is that its execution is divided in time. </a:t>
            </a:r>
          </a:p>
          <a:p>
            <a:pPr algn="ctr"/>
            <a:r>
              <a:rPr lang="en-US" i="1" dirty="0"/>
              <a:t>The money rates of interest paid for different loans at the same date differ from one another for two main reasons:</a:t>
            </a:r>
          </a:p>
          <a:p>
            <a:pPr algn="ctr"/>
            <a:r>
              <a:rPr lang="en-US" i="1" dirty="0"/>
              <a:t> (I) because of differences in the </a:t>
            </a:r>
            <a:r>
              <a:rPr lang="en-US" i="1" dirty="0">
                <a:solidFill>
                  <a:srgbClr val="FF0000"/>
                </a:solidFill>
              </a:rPr>
              <a:t>length of time </a:t>
            </a:r>
            <a:r>
              <a:rPr lang="en-US" i="1" dirty="0"/>
              <a:t>for which loans are to run</a:t>
            </a:r>
          </a:p>
          <a:p>
            <a:pPr algn="ctr"/>
            <a:r>
              <a:rPr lang="en-US" i="1" dirty="0"/>
              <a:t>(2) because of differences in the </a:t>
            </a:r>
            <a:r>
              <a:rPr lang="en-US" i="1" dirty="0">
                <a:solidFill>
                  <a:srgbClr val="FF0000"/>
                </a:solidFill>
              </a:rPr>
              <a:t>risk of default </a:t>
            </a:r>
            <a:r>
              <a:rPr lang="en-US" i="1" dirty="0"/>
              <a:t>by the borrower</a:t>
            </a:r>
            <a:r>
              <a:rPr lang="en-US" dirty="0"/>
              <a:t>.  </a:t>
            </a:r>
          </a:p>
          <a:p>
            <a:pPr algn="ctr"/>
            <a:endParaRPr lang="en-US" dirty="0"/>
          </a:p>
        </p:txBody>
      </p:sp>
    </p:spTree>
    <p:extLst>
      <p:ext uri="{BB962C8B-B14F-4D97-AF65-F5344CB8AC3E}">
        <p14:creationId xmlns:p14="http://schemas.microsoft.com/office/powerpoint/2010/main" val="188229634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solidFill>
                  <a:srgbClr val="00B050"/>
                </a:solidFill>
              </a:rPr>
              <a:t>duration</a:t>
            </a:r>
            <a:r>
              <a:rPr lang="en-US" dirty="0"/>
              <a:t>: term premium</a:t>
            </a:r>
            <a:br>
              <a:rPr lang="en-US" dirty="0"/>
            </a:br>
            <a:r>
              <a:rPr lang="en-US" dirty="0"/>
              <a:t>on average, 10 year yield is 1.07%</a:t>
            </a:r>
            <a:br>
              <a:rPr lang="en-US" dirty="0"/>
            </a:br>
            <a:r>
              <a:rPr lang="en-US" dirty="0"/>
              <a:t>above the 2-year yield   </a:t>
            </a:r>
          </a:p>
        </p:txBody>
      </p:sp>
      <p:pic>
        <p:nvPicPr>
          <p:cNvPr id="4" name="Content Placeholder 3"/>
          <p:cNvPicPr>
            <a:picLocks noGrp="1" noChangeAspect="1"/>
          </p:cNvPicPr>
          <p:nvPr>
            <p:ph idx="1"/>
          </p:nvPr>
        </p:nvPicPr>
        <p:blipFill>
          <a:blip r:embed="rId2"/>
          <a:stretch>
            <a:fillRect/>
          </a:stretch>
        </p:blipFill>
        <p:spPr>
          <a:xfrm>
            <a:off x="838200" y="1825625"/>
            <a:ext cx="10617926" cy="4744992"/>
          </a:xfrm>
          <a:prstGeom prst="rect">
            <a:avLst/>
          </a:prstGeom>
        </p:spPr>
      </p:pic>
    </p:spTree>
    <p:extLst>
      <p:ext uri="{BB962C8B-B14F-4D97-AF65-F5344CB8AC3E}">
        <p14:creationId xmlns:p14="http://schemas.microsoft.com/office/powerpoint/2010/main" val="174235660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5487" y="352062"/>
            <a:ext cx="10515600" cy="1325563"/>
          </a:xfrm>
        </p:spPr>
        <p:txBody>
          <a:bodyPr>
            <a:normAutofit fontScale="90000"/>
          </a:bodyPr>
          <a:lstStyle/>
          <a:p>
            <a:r>
              <a:rPr lang="en-US" sz="3600" b="1" dirty="0">
                <a:solidFill>
                  <a:srgbClr val="FF0000"/>
                </a:solidFill>
              </a:rPr>
              <a:t>Default: Risk premium</a:t>
            </a:r>
            <a:br>
              <a:rPr lang="en-US" sz="2400" b="1" dirty="0"/>
            </a:br>
            <a:r>
              <a:rPr lang="en-US" sz="2400" b="1" dirty="0"/>
              <a:t>Credit Spreads: How the Financial System Amplifies the Boom/Bust Cycle</a:t>
            </a:r>
            <a:br>
              <a:rPr lang="en-US" sz="2400" b="1" dirty="0"/>
            </a:br>
            <a:r>
              <a:rPr lang="en-US" sz="2400" b="1" dirty="0"/>
              <a:t>(Moody’s Baa Yield) minus (U.S. treasury 10-year yield)</a:t>
            </a:r>
            <a:br>
              <a:rPr lang="en-US" sz="2400" b="1" dirty="0"/>
            </a:br>
            <a:r>
              <a:rPr lang="en-US" sz="1600" b="1" dirty="0"/>
              <a:t>Credit spreads show us the risk premium investors demand, to lend to companies that have some chance of defaulting  </a:t>
            </a:r>
            <a:r>
              <a:rPr lang="en-US" sz="2400" b="1" dirty="0"/>
              <a:t>   </a:t>
            </a:r>
          </a:p>
        </p:txBody>
      </p:sp>
      <p:pic>
        <p:nvPicPr>
          <p:cNvPr id="4" name="Content Placeholder 3"/>
          <p:cNvPicPr>
            <a:picLocks noGrp="1" noChangeAspect="1"/>
          </p:cNvPicPr>
          <p:nvPr>
            <p:ph idx="1"/>
          </p:nvPr>
        </p:nvPicPr>
        <p:blipFill>
          <a:blip r:embed="rId2"/>
          <a:stretch>
            <a:fillRect/>
          </a:stretch>
        </p:blipFill>
        <p:spPr>
          <a:xfrm>
            <a:off x="838199" y="1825624"/>
            <a:ext cx="10670177" cy="5032375"/>
          </a:xfrm>
          <a:prstGeom prst="rect">
            <a:avLst/>
          </a:prstGeom>
        </p:spPr>
      </p:pic>
    </p:spTree>
    <p:extLst>
      <p:ext uri="{BB962C8B-B14F-4D97-AF65-F5344CB8AC3E}">
        <p14:creationId xmlns:p14="http://schemas.microsoft.com/office/powerpoint/2010/main" val="114500497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273</TotalTime>
  <Words>1107</Words>
  <Application>Microsoft Macintosh PowerPoint</Application>
  <PresentationFormat>Widescreen</PresentationFormat>
  <Paragraphs>123</Paragraphs>
  <Slides>22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22</vt:i4>
      </vt:variant>
    </vt:vector>
  </HeadingPairs>
  <TitlesOfParts>
    <vt:vector size="27" baseType="lpstr">
      <vt:lpstr>Arial</vt:lpstr>
      <vt:lpstr>Calibri</vt:lpstr>
      <vt:lpstr>Calibri Light</vt:lpstr>
      <vt:lpstr>Times New Roman</vt:lpstr>
      <vt:lpstr>Office Theme</vt:lpstr>
      <vt:lpstr>The World of Finance: Interest Rates, Fixed Income Markets, Real Rate/Real Growth Theory</vt:lpstr>
      <vt:lpstr>PowerPoint Presentation</vt:lpstr>
      <vt:lpstr>A quick Aside: ‘Real Interest Rates’</vt:lpstr>
      <vt:lpstr>Inflation Can Destroy  Purchasing Power</vt:lpstr>
      <vt:lpstr>The Fisher equation</vt:lpstr>
      <vt:lpstr>Ex-Ante vs. Ex-Post Real Interest Rates Ex-ante today: 10yr=0.6%  //  πe=1.4% // Realex-ante = -0.8%</vt:lpstr>
      <vt:lpstr>‘A Theory of Interest. J. R. Hicks</vt:lpstr>
      <vt:lpstr>duration: term premium on average, 10 year yield is 1.07% above the 2-year yield   </vt:lpstr>
      <vt:lpstr>Default: Risk premium Credit Spreads: How the Financial System Amplifies the Boom/Bust Cycle (Moody’s Baa Yield) minus (U.S. treasury 10-year yield) Credit spreads show us the risk premium investors demand, to lend to companies that have some chance of defaulting     </vt:lpstr>
      <vt:lpstr>EFFICIENT MARKET HYPOTHESIS   Day to day we depend on the notion of informed investors repricing assets, so that they reflect all new information and make sense versus one another. (look at today’s cash versus future price for oil)  </vt:lpstr>
      <vt:lpstr>How do we relate the real interest rates, r to real growth rates, y? Samuelson’s overlapping generations model:</vt:lpstr>
      <vt:lpstr> We now agree that optimal smoothing, in a world where no one is impatient, still results in a painful lifetime distribution of consumption: GORGE EARLY, STARVE LATER </vt:lpstr>
      <vt:lpstr>Now we introduce money. Money allows us to save. The savings allow us to trade with the as yet unborn generation: </vt:lpstr>
      <vt:lpstr>What are the circumstances in place, in period 3?</vt:lpstr>
      <vt:lpstr>In period 3, what is the optimal money/goods trading strategy for generations A/B/C? </vt:lpstr>
      <vt:lpstr>Smoothed Consumption, with Climbing Productivity and a Rising Labor Force: Population grows 5% per year.  Each new cohort is 5% more productive. Output, after year 1, therefore, grows 10% per year: </vt:lpstr>
      <vt:lpstr>Once again, we inject two doses of money, totaling $10/A, $5.70/B Period 3, A buys 33 from B for $4.30, 44 from C, for $5.70 Now B has $10 and C has $5.70   </vt:lpstr>
      <vt:lpstr> Recall, however, that output rises 10%/period. Period 4, total funds, $15, will buy more output.  </vt:lpstr>
      <vt:lpstr>We can now calculate this economy’s REAL INTEREST RATE. Period to period, it cost you 10% more in output, to secure 1$. Thus the real interest rate IS the economy’s real growth rate.</vt:lpstr>
      <vt:lpstr>U.S. Treasury Inflation protected notes(TIPS) Falling real borrowing rates:</vt:lpstr>
      <vt:lpstr>Credit spreads provide us with market expectations of default probabilities: </vt:lpstr>
      <vt:lpstr>Real rate demanded of junk borrowers 2.35%, 2/15/20.   8%, 3/25/20</vt:lpstr>
    </vt:vector>
  </TitlesOfParts>
  <Company>Johns Hopkins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World of Finance: Interest Rates, Fixed Income Markets, Real Rate/Real Growth Theory</dc:title>
  <dc:creator>Robert J. Barbera</dc:creator>
  <cp:lastModifiedBy>Pavel Solís</cp:lastModifiedBy>
  <cp:revision>19</cp:revision>
  <dcterms:created xsi:type="dcterms:W3CDTF">2020-04-01T12:18:22Z</dcterms:created>
  <dcterms:modified xsi:type="dcterms:W3CDTF">2020-04-08T11:29:57Z</dcterms:modified>
</cp:coreProperties>
</file>