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9" r:id="rId4"/>
    <p:sldId id="260" r:id="rId5"/>
    <p:sldId id="261" r:id="rId6"/>
    <p:sldId id="271" r:id="rId7"/>
    <p:sldId id="275" r:id="rId8"/>
    <p:sldId id="276" r:id="rId9"/>
    <p:sldId id="278" r:id="rId10"/>
    <p:sldId id="279" r:id="rId11"/>
    <p:sldId id="277" r:id="rId12"/>
    <p:sldId id="280" r:id="rId13"/>
    <p:sldId id="272" r:id="rId14"/>
    <p:sldId id="273" r:id="rId15"/>
    <p:sldId id="269" r:id="rId16"/>
    <p:sldId id="262" r:id="rId17"/>
    <p:sldId id="263" r:id="rId18"/>
    <p:sldId id="281" r:id="rId19"/>
    <p:sldId id="282" r:id="rId20"/>
    <p:sldId id="264" r:id="rId21"/>
    <p:sldId id="266" r:id="rId22"/>
    <p:sldId id="274" r:id="rId23"/>
    <p:sldId id="283" r:id="rId24"/>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00" autoAdjust="0"/>
    <p:restoredTop sz="94660"/>
  </p:normalViewPr>
  <p:slideViewPr>
    <p:cSldViewPr snapToGrid="0">
      <p:cViewPr varScale="1">
        <p:scale>
          <a:sx n="68" d="100"/>
          <a:sy n="68" d="100"/>
        </p:scale>
        <p:origin x="90" y="18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293B76B3-CED0-4F53-B5F6-17FCDB61BAA1}" type="datetimeFigureOut">
              <a:rPr lang="en-US" smtClean="0"/>
              <a:t>3/24/2020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338198149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93B76B3-CED0-4F53-B5F6-17FCDB61BAA1}" type="datetimeFigureOut">
              <a:rPr lang="en-US" smtClean="0"/>
              <a:t>3/24/2020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25481511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293B76B3-CED0-4F53-B5F6-17FCDB61BAA1}" type="datetimeFigureOut">
              <a:rPr lang="en-US" smtClean="0"/>
              <a:t>3/24/2020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166166930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293B76B3-CED0-4F53-B5F6-17FCDB61BAA1}" type="datetimeFigureOut">
              <a:rPr lang="en-US" smtClean="0"/>
              <a:t>3/24/2020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389689774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293B76B3-CED0-4F53-B5F6-17FCDB61BAA1}" type="datetimeFigureOut">
              <a:rPr lang="en-US" smtClean="0"/>
              <a:t>3/24/2020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404104407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293B76B3-CED0-4F53-B5F6-17FCDB61BAA1}" type="datetimeFigureOut">
              <a:rPr lang="en-US" smtClean="0"/>
              <a:t>3/24/2020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37669753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93B76B3-CED0-4F53-B5F6-17FCDB61BAA1}" type="datetimeFigureOut">
              <a:rPr lang="en-US" smtClean="0"/>
              <a:t>3/24/2020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207685834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293B76B3-CED0-4F53-B5F6-17FCDB61BAA1}" type="datetimeFigureOut">
              <a:rPr lang="en-US" smtClean="0"/>
              <a:t>3/24/2020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171766310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293B76B3-CED0-4F53-B5F6-17FCDB61BAA1}" type="datetimeFigureOut">
              <a:rPr lang="en-US" smtClean="0"/>
              <a:t>3/24/2020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35560241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93B76B3-CED0-4F53-B5F6-17FCDB61BAA1}" type="datetimeFigureOut">
              <a:rPr lang="en-US" smtClean="0"/>
              <a:t>3/24/2020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165424308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293B76B3-CED0-4F53-B5F6-17FCDB61BAA1}" type="datetimeFigureOut">
              <a:rPr lang="en-US" smtClean="0"/>
              <a:t>3/24/2020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7909ABC-E357-4191-B909-8AD80B0A9449}" type="slidenum">
              <a:rPr lang="en-US" smtClean="0"/>
              <a:t>‹#›</a:t>
            </a:fld>
            <a:endParaRPr lang="en-US"/>
          </a:p>
        </p:txBody>
      </p:sp>
    </p:spTree>
    <p:extLst>
      <p:ext uri="{BB962C8B-B14F-4D97-AF65-F5344CB8AC3E}">
        <p14:creationId xmlns:p14="http://schemas.microsoft.com/office/powerpoint/2010/main" val="189903071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293B76B3-CED0-4F53-B5F6-17FCDB61BAA1}" type="datetimeFigureOut">
              <a:rPr lang="en-US" smtClean="0"/>
              <a:t>3/24/2020</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7909ABC-E357-4191-B909-8AD80B0A9449}" type="slidenum">
              <a:rPr lang="en-US" smtClean="0"/>
              <a:t>‹#›</a:t>
            </a:fld>
            <a:endParaRPr lang="en-US"/>
          </a:p>
        </p:txBody>
      </p:sp>
    </p:spTree>
    <p:extLst>
      <p:ext uri="{BB962C8B-B14F-4D97-AF65-F5344CB8AC3E}">
        <p14:creationId xmlns:p14="http://schemas.microsoft.com/office/powerpoint/2010/main" val="4192372251"/>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hyperlink" Target="https://www.youtube.com/watch?v=n93i_3Nd6yU"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hyperlink" Target="https://www.eia.gov/petroleum/gasdiesel/" TargetMode="Externa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hyperlink" Target="https://www.nytimes.com/2020/03/04/health/coronavirus-test-demand.html" TargetMode="External"/><Relationship Id="rId2" Type="http://schemas.openxmlformats.org/officeDocument/2006/relationships/hyperlink" Target="https://www.cdc.gov/coronavirus/2019-nCoV/hcp/clinical-criteria.html" TargetMode="Externa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7.emf"/><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b="1" dirty="0" smtClean="0">
                <a:solidFill>
                  <a:srgbClr val="00B0F0"/>
                </a:solidFill>
              </a:rPr>
              <a:t>Macroeconomic </a:t>
            </a:r>
            <a:br>
              <a:rPr lang="en-US" b="1" dirty="0" smtClean="0">
                <a:solidFill>
                  <a:srgbClr val="00B0F0"/>
                </a:solidFill>
              </a:rPr>
            </a:br>
            <a:r>
              <a:rPr lang="en-US" b="1" dirty="0" smtClean="0">
                <a:solidFill>
                  <a:srgbClr val="00B0F0"/>
                </a:solidFill>
              </a:rPr>
              <a:t>Strategies</a:t>
            </a:r>
            <a:endParaRPr lang="en-US" b="1" dirty="0">
              <a:solidFill>
                <a:srgbClr val="00B0F0"/>
              </a:solidFill>
            </a:endParaRPr>
          </a:p>
        </p:txBody>
      </p:sp>
      <p:sp>
        <p:nvSpPr>
          <p:cNvPr id="3" name="Subtitle 2"/>
          <p:cNvSpPr>
            <a:spLocks noGrp="1"/>
          </p:cNvSpPr>
          <p:nvPr>
            <p:ph type="subTitle" idx="1"/>
          </p:nvPr>
        </p:nvSpPr>
        <p:spPr/>
        <p:txBody>
          <a:bodyPr>
            <a:normAutofit fontScale="92500" lnSpcReduction="10000"/>
          </a:bodyPr>
          <a:lstStyle/>
          <a:p>
            <a:r>
              <a:rPr lang="en-US" sz="3200" b="1" u="sng" dirty="0" smtClean="0">
                <a:solidFill>
                  <a:srgbClr val="FF0000"/>
                </a:solidFill>
              </a:rPr>
              <a:t>In the Age of the Coronavirus </a:t>
            </a:r>
          </a:p>
          <a:p>
            <a:endParaRPr lang="en-US" dirty="0" smtClean="0"/>
          </a:p>
          <a:p>
            <a:r>
              <a:rPr lang="en-US" dirty="0" smtClean="0"/>
              <a:t>Lecture 1</a:t>
            </a:r>
          </a:p>
          <a:p>
            <a:r>
              <a:rPr lang="en-US" dirty="0" smtClean="0"/>
              <a:t>3/25/2020</a:t>
            </a:r>
            <a:endParaRPr lang="en-US" dirty="0"/>
          </a:p>
          <a:p>
            <a:endParaRPr lang="en-US" dirty="0"/>
          </a:p>
        </p:txBody>
      </p:sp>
    </p:spTree>
    <p:extLst>
      <p:ext uri="{BB962C8B-B14F-4D97-AF65-F5344CB8AC3E}">
        <p14:creationId xmlns:p14="http://schemas.microsoft.com/office/powerpoint/2010/main" val="94284074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00B0F0"/>
                </a:solidFill>
              </a:rPr>
              <a:t>We are the World</a:t>
            </a:r>
            <a:br>
              <a:rPr lang="en-US" b="1" dirty="0" smtClean="0">
                <a:solidFill>
                  <a:srgbClr val="00B0F0"/>
                </a:solidFill>
              </a:rPr>
            </a:br>
            <a:r>
              <a:rPr lang="en-US" b="1" dirty="0" smtClean="0">
                <a:solidFill>
                  <a:srgbClr val="00B0F0"/>
                </a:solidFill>
              </a:rPr>
              <a:t>We owe the world our best efforts!</a:t>
            </a:r>
            <a:endParaRPr lang="en-US" b="1" dirty="0">
              <a:solidFill>
                <a:srgbClr val="00B0F0"/>
              </a:solidFill>
            </a:endParaRPr>
          </a:p>
        </p:txBody>
      </p:sp>
      <p:sp>
        <p:nvSpPr>
          <p:cNvPr id="3" name="Content Placeholder 2"/>
          <p:cNvSpPr>
            <a:spLocks noGrp="1"/>
          </p:cNvSpPr>
          <p:nvPr>
            <p:ph idx="1"/>
          </p:nvPr>
        </p:nvSpPr>
        <p:spPr/>
        <p:txBody>
          <a:bodyPr>
            <a:normAutofit fontScale="92500"/>
          </a:bodyPr>
          <a:lstStyle/>
          <a:p>
            <a:r>
              <a:rPr lang="en-US" dirty="0" smtClean="0"/>
              <a:t>We </a:t>
            </a:r>
            <a:r>
              <a:rPr lang="en-US" dirty="0"/>
              <a:t>all need to social </a:t>
            </a:r>
            <a:r>
              <a:rPr lang="en-US" dirty="0" smtClean="0"/>
              <a:t>distance to curtail exponential COV19 growth </a:t>
            </a:r>
          </a:p>
          <a:p>
            <a:r>
              <a:rPr lang="en-US" dirty="0"/>
              <a:t>L</a:t>
            </a:r>
            <a:r>
              <a:rPr lang="en-US" dirty="0" smtClean="0"/>
              <a:t>eft </a:t>
            </a:r>
            <a:r>
              <a:rPr lang="en-US" dirty="0"/>
              <a:t>unattended it will </a:t>
            </a:r>
            <a:r>
              <a:rPr lang="en-US" dirty="0" smtClean="0"/>
              <a:t>overwhelm hospitals</a:t>
            </a:r>
            <a:r>
              <a:rPr lang="en-US" dirty="0"/>
              <a:t>, and many will die needlessly. </a:t>
            </a:r>
            <a:endParaRPr lang="en-US" dirty="0" smtClean="0"/>
          </a:p>
          <a:p>
            <a:r>
              <a:rPr lang="en-US" dirty="0" smtClean="0"/>
              <a:t>If we embrace </a:t>
            </a:r>
            <a:r>
              <a:rPr lang="en-US" dirty="0"/>
              <a:t>radical social distancing, </a:t>
            </a:r>
            <a:r>
              <a:rPr lang="en-US" dirty="0" smtClean="0"/>
              <a:t>we buy time. </a:t>
            </a:r>
          </a:p>
          <a:p>
            <a:r>
              <a:rPr lang="en-US" dirty="0" smtClean="0"/>
              <a:t>There will be more beds </a:t>
            </a:r>
            <a:r>
              <a:rPr lang="en-US" dirty="0"/>
              <a:t>to accommodate most of the </a:t>
            </a:r>
            <a:r>
              <a:rPr lang="en-US" dirty="0" smtClean="0"/>
              <a:t>sick</a:t>
            </a:r>
          </a:p>
          <a:p>
            <a:r>
              <a:rPr lang="en-US" dirty="0" smtClean="0"/>
              <a:t>There will be more ventilators/masks test kits, to deliver help</a:t>
            </a:r>
          </a:p>
          <a:p>
            <a:r>
              <a:rPr lang="en-US" dirty="0" smtClean="0"/>
              <a:t>Sometime </a:t>
            </a:r>
            <a:r>
              <a:rPr lang="en-US" dirty="0"/>
              <a:t>in 2021 we will likely have a vaccine. A whole swath of people will avoid ever getting the </a:t>
            </a:r>
            <a:r>
              <a:rPr lang="en-US" dirty="0" smtClean="0"/>
              <a:t>disease</a:t>
            </a:r>
          </a:p>
          <a:p>
            <a:r>
              <a:rPr lang="en-US" dirty="0" smtClean="0"/>
              <a:t>For </a:t>
            </a:r>
            <a:r>
              <a:rPr lang="en-US" dirty="0"/>
              <a:t>a more melodic version of the paragraph above, here is my middle son:</a:t>
            </a:r>
          </a:p>
          <a:p>
            <a:pPr marL="0" indent="0">
              <a:buNone/>
            </a:pPr>
            <a:r>
              <a:rPr lang="en-US" u="sng" dirty="0" smtClean="0">
                <a:hlinkClick r:id="rId2"/>
              </a:rPr>
              <a:t>	https</a:t>
            </a:r>
            <a:r>
              <a:rPr lang="en-US" u="sng" dirty="0">
                <a:hlinkClick r:id="rId2"/>
              </a:rPr>
              <a:t>://www.youtube.com/watch?v=n93i_3Nd6yU</a:t>
            </a:r>
            <a:endParaRPr lang="en-US" dirty="0"/>
          </a:p>
          <a:p>
            <a:endParaRPr lang="en-US" dirty="0"/>
          </a:p>
        </p:txBody>
      </p:sp>
    </p:spTree>
    <p:extLst>
      <p:ext uri="{BB962C8B-B14F-4D97-AF65-F5344CB8AC3E}">
        <p14:creationId xmlns:p14="http://schemas.microsoft.com/office/powerpoint/2010/main" val="90076159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Our four Maxims, for sorting out</a:t>
            </a:r>
            <a:br>
              <a:rPr lang="en-US" dirty="0" smtClean="0"/>
            </a:br>
            <a:r>
              <a:rPr lang="en-US" dirty="0" smtClean="0"/>
              <a:t>Macroeconomic Problems  </a:t>
            </a:r>
            <a:endParaRPr lang="en-US" dirty="0"/>
          </a:p>
        </p:txBody>
      </p:sp>
      <p:sp>
        <p:nvSpPr>
          <p:cNvPr id="3" name="Content Placeholder 2"/>
          <p:cNvSpPr>
            <a:spLocks noGrp="1"/>
          </p:cNvSpPr>
          <p:nvPr>
            <p:ph idx="1"/>
          </p:nvPr>
        </p:nvSpPr>
        <p:spPr/>
        <p:txBody>
          <a:bodyPr>
            <a:normAutofit/>
          </a:bodyPr>
          <a:lstStyle/>
          <a:p>
            <a:r>
              <a:rPr lang="en-US" sz="3600" dirty="0" smtClean="0"/>
              <a:t>Think Logically</a:t>
            </a:r>
          </a:p>
          <a:p>
            <a:pPr marL="0" indent="0">
              <a:buNone/>
            </a:pPr>
            <a:endParaRPr lang="en-US" sz="3600" dirty="0" smtClean="0"/>
          </a:p>
          <a:p>
            <a:r>
              <a:rPr lang="en-US" sz="3600" dirty="0" smtClean="0"/>
              <a:t>Separate Signal from Noise</a:t>
            </a:r>
          </a:p>
          <a:p>
            <a:pPr marL="0" indent="0">
              <a:buNone/>
            </a:pPr>
            <a:endParaRPr lang="en-US" sz="3600" dirty="0" smtClean="0"/>
          </a:p>
          <a:p>
            <a:r>
              <a:rPr lang="en-US" sz="3600" dirty="0" smtClean="0"/>
              <a:t>Think Outside the Box</a:t>
            </a:r>
          </a:p>
          <a:p>
            <a:pPr marL="0" indent="0">
              <a:buNone/>
            </a:pPr>
            <a:endParaRPr lang="en-US" sz="3600" dirty="0" smtClean="0"/>
          </a:p>
          <a:p>
            <a:r>
              <a:rPr lang="en-US" sz="3600" dirty="0" smtClean="0"/>
              <a:t>Stay Humble</a:t>
            </a:r>
            <a:endParaRPr lang="en-US" sz="3600" dirty="0"/>
          </a:p>
        </p:txBody>
      </p:sp>
    </p:spTree>
    <p:extLst>
      <p:ext uri="{BB962C8B-B14F-4D97-AF65-F5344CB8AC3E}">
        <p14:creationId xmlns:p14="http://schemas.microsoft.com/office/powerpoint/2010/main" val="183788707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What must we analyze, to forecast the U.S.</a:t>
            </a:r>
            <a:br>
              <a:rPr lang="en-US" dirty="0" smtClean="0"/>
            </a:br>
            <a:r>
              <a:rPr lang="en-US" dirty="0" smtClean="0"/>
              <a:t>in a world hit by the coronavirus?</a:t>
            </a:r>
            <a:endParaRPr lang="en-US" dirty="0"/>
          </a:p>
        </p:txBody>
      </p:sp>
      <p:sp>
        <p:nvSpPr>
          <p:cNvPr id="3" name="Content Placeholder 2"/>
          <p:cNvSpPr>
            <a:spLocks noGrp="1"/>
          </p:cNvSpPr>
          <p:nvPr>
            <p:ph idx="1"/>
          </p:nvPr>
        </p:nvSpPr>
        <p:spPr/>
        <p:txBody>
          <a:bodyPr/>
          <a:lstStyle/>
          <a:p>
            <a:pPr lvl="2"/>
            <a:endParaRPr lang="en-US" dirty="0" smtClean="0"/>
          </a:p>
          <a:p>
            <a:pPr lvl="2"/>
            <a:r>
              <a:rPr lang="en-US" b="1" dirty="0" smtClean="0">
                <a:solidFill>
                  <a:srgbClr val="FF0000"/>
                </a:solidFill>
              </a:rPr>
              <a:t>COV19 </a:t>
            </a:r>
            <a:r>
              <a:rPr lang="en-US" b="1" dirty="0">
                <a:solidFill>
                  <a:srgbClr val="FF0000"/>
                </a:solidFill>
              </a:rPr>
              <a:t>virus forecasts </a:t>
            </a:r>
            <a:r>
              <a:rPr lang="en-US" dirty="0"/>
              <a:t>and consequent social distancing </a:t>
            </a:r>
            <a:r>
              <a:rPr lang="en-US" dirty="0" smtClean="0"/>
              <a:t>dictates</a:t>
            </a:r>
            <a:endParaRPr lang="en-US" dirty="0"/>
          </a:p>
          <a:p>
            <a:pPr marL="914400" lvl="2" indent="0">
              <a:buNone/>
            </a:pPr>
            <a:endParaRPr lang="en-US" dirty="0"/>
          </a:p>
          <a:p>
            <a:pPr lvl="2"/>
            <a:r>
              <a:rPr lang="en-US" dirty="0"/>
              <a:t>Real </a:t>
            </a:r>
            <a:r>
              <a:rPr lang="en-US" dirty="0" smtClean="0"/>
              <a:t>Economy, </a:t>
            </a:r>
            <a:r>
              <a:rPr lang="en-US" b="1" dirty="0" smtClean="0">
                <a:solidFill>
                  <a:srgbClr val="FF0000"/>
                </a:solidFill>
              </a:rPr>
              <a:t>Main Street effects</a:t>
            </a:r>
            <a:r>
              <a:rPr lang="en-US" dirty="0" smtClean="0"/>
              <a:t>, </a:t>
            </a:r>
            <a:r>
              <a:rPr lang="en-US" dirty="0"/>
              <a:t>from social </a:t>
            </a:r>
            <a:r>
              <a:rPr lang="en-US" dirty="0" smtClean="0"/>
              <a:t>distancing</a:t>
            </a:r>
          </a:p>
          <a:p>
            <a:pPr lvl="2"/>
            <a:endParaRPr lang="en-US" dirty="0"/>
          </a:p>
          <a:p>
            <a:pPr lvl="2"/>
            <a:r>
              <a:rPr lang="en-US" b="1" dirty="0">
                <a:solidFill>
                  <a:srgbClr val="FF0000"/>
                </a:solidFill>
              </a:rPr>
              <a:t>Financial Market </a:t>
            </a:r>
            <a:r>
              <a:rPr lang="en-US" b="1" dirty="0" smtClean="0">
                <a:solidFill>
                  <a:srgbClr val="FF0000"/>
                </a:solidFill>
              </a:rPr>
              <a:t>Spillover Effects </a:t>
            </a:r>
            <a:r>
              <a:rPr lang="en-US" dirty="0"/>
              <a:t>from Main Street </a:t>
            </a:r>
            <a:r>
              <a:rPr lang="en-US" dirty="0" smtClean="0"/>
              <a:t>outcomes</a:t>
            </a:r>
          </a:p>
          <a:p>
            <a:pPr lvl="2"/>
            <a:endParaRPr lang="en-US" dirty="0" smtClean="0"/>
          </a:p>
          <a:p>
            <a:pPr lvl="2"/>
            <a:r>
              <a:rPr lang="en-US" b="1" dirty="0" smtClean="0">
                <a:solidFill>
                  <a:srgbClr val="FF0000"/>
                </a:solidFill>
              </a:rPr>
              <a:t>Risks </a:t>
            </a:r>
            <a:r>
              <a:rPr lang="en-US" b="1" dirty="0">
                <a:solidFill>
                  <a:srgbClr val="FF0000"/>
                </a:solidFill>
              </a:rPr>
              <a:t>of Financial </a:t>
            </a:r>
            <a:r>
              <a:rPr lang="en-US" b="1" dirty="0" smtClean="0">
                <a:solidFill>
                  <a:srgbClr val="FF0000"/>
                </a:solidFill>
              </a:rPr>
              <a:t>market/Main Street adverse feedback loops</a:t>
            </a:r>
            <a:r>
              <a:rPr lang="en-US" dirty="0" smtClean="0"/>
              <a:t>, and downward spiral that extends well beyond direct effects from COV19 </a:t>
            </a:r>
          </a:p>
          <a:p>
            <a:pPr marL="914400" lvl="2" indent="0">
              <a:buNone/>
            </a:pPr>
            <a:endParaRPr lang="en-US" dirty="0"/>
          </a:p>
          <a:p>
            <a:pPr lvl="2"/>
            <a:r>
              <a:rPr lang="en-US" b="1" dirty="0">
                <a:solidFill>
                  <a:srgbClr val="00B050"/>
                </a:solidFill>
              </a:rPr>
              <a:t>Monetary/Fiscal/Regulatory Policy maker moves in </a:t>
            </a:r>
            <a:r>
              <a:rPr lang="en-US" b="1" dirty="0" smtClean="0">
                <a:solidFill>
                  <a:srgbClr val="00B050"/>
                </a:solidFill>
              </a:rPr>
              <a:t>response to, and modifying developments for the virus, Main Street, and Wall Street </a:t>
            </a:r>
            <a:endParaRPr lang="en-US" b="1" dirty="0">
              <a:solidFill>
                <a:srgbClr val="00B050"/>
              </a:solidFill>
            </a:endParaRPr>
          </a:p>
          <a:p>
            <a:endParaRPr lang="en-US" dirty="0"/>
          </a:p>
        </p:txBody>
      </p:sp>
    </p:spTree>
    <p:extLst>
      <p:ext uri="{BB962C8B-B14F-4D97-AF65-F5344CB8AC3E}">
        <p14:creationId xmlns:p14="http://schemas.microsoft.com/office/powerpoint/2010/main" val="262197027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  How might we think about these arena?</a:t>
            </a:r>
            <a:endParaRPr lang="en-US" dirty="0"/>
          </a:p>
        </p:txBody>
      </p:sp>
      <p:sp>
        <p:nvSpPr>
          <p:cNvPr id="3" name="Content Placeholder 2"/>
          <p:cNvSpPr>
            <a:spLocks noGrp="1"/>
          </p:cNvSpPr>
          <p:nvPr>
            <p:ph idx="1"/>
          </p:nvPr>
        </p:nvSpPr>
        <p:spPr/>
        <p:txBody>
          <a:bodyPr/>
          <a:lstStyle/>
          <a:p>
            <a:pPr marL="0" indent="0">
              <a:buNone/>
            </a:pPr>
            <a:r>
              <a:rPr lang="en-US" dirty="0" smtClean="0"/>
              <a:t>COV19: exponential infections growth, hospitalization rate, mortality rates with care, mortality rates without care, social distancing success</a:t>
            </a:r>
          </a:p>
          <a:p>
            <a:pPr marL="0" indent="0">
              <a:buNone/>
            </a:pPr>
            <a:endParaRPr lang="en-US" dirty="0"/>
          </a:p>
          <a:p>
            <a:pPr marL="0" indent="0">
              <a:buNone/>
            </a:pPr>
            <a:r>
              <a:rPr lang="en-US" dirty="0" smtClean="0"/>
              <a:t>Main Street: social distancing and firings</a:t>
            </a:r>
          </a:p>
          <a:p>
            <a:pPr marL="0" indent="0">
              <a:buNone/>
            </a:pPr>
            <a:r>
              <a:rPr lang="en-US" dirty="0" smtClean="0"/>
              <a:t>Jobless claims to Unemployment, unemployment to real GDP</a:t>
            </a:r>
          </a:p>
          <a:p>
            <a:pPr marL="0" indent="0">
              <a:buNone/>
            </a:pPr>
            <a:endParaRPr lang="en-US" dirty="0"/>
          </a:p>
          <a:p>
            <a:pPr marL="0" indent="0">
              <a:buNone/>
            </a:pPr>
            <a:r>
              <a:rPr lang="en-US" dirty="0" smtClean="0"/>
              <a:t>Wall Street, risky borrowing rates, bankruptcies, worsening Main Street…worsening Wall street</a:t>
            </a:r>
          </a:p>
          <a:p>
            <a:pPr marL="0" indent="0">
              <a:buNone/>
            </a:pPr>
            <a:r>
              <a:rPr lang="en-US" dirty="0" smtClean="0"/>
              <a:t>Government polices and tempering firing and bankruptcies   </a:t>
            </a:r>
            <a:r>
              <a:rPr lang="en-US" dirty="0" smtClean="0"/>
              <a:t> </a:t>
            </a:r>
            <a:endParaRPr lang="en-US" dirty="0"/>
          </a:p>
        </p:txBody>
      </p:sp>
    </p:spTree>
    <p:extLst>
      <p:ext uri="{BB962C8B-B14F-4D97-AF65-F5344CB8AC3E}">
        <p14:creationId xmlns:p14="http://schemas.microsoft.com/office/powerpoint/2010/main" val="179914489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000" dirty="0" smtClean="0"/>
              <a:t>What gets the most media attention? </a:t>
            </a:r>
            <a:r>
              <a:rPr lang="en-US" sz="2000" b="1" u="sng" dirty="0" smtClean="0">
                <a:solidFill>
                  <a:srgbClr val="FF0000"/>
                </a:solidFill>
              </a:rPr>
              <a:t>The cumulative number of confirmed cases. </a:t>
            </a:r>
            <a:br>
              <a:rPr lang="en-US" sz="2000" b="1" u="sng" dirty="0" smtClean="0">
                <a:solidFill>
                  <a:srgbClr val="FF0000"/>
                </a:solidFill>
              </a:rPr>
            </a:br>
            <a:r>
              <a:rPr lang="en-US" sz="2000" dirty="0" smtClean="0"/>
              <a:t>(see chart below)</a:t>
            </a:r>
            <a:r>
              <a:rPr lang="en-US" sz="2000" dirty="0"/>
              <a:t/>
            </a:r>
            <a:br>
              <a:rPr lang="en-US" sz="2000" dirty="0"/>
            </a:br>
            <a:r>
              <a:rPr lang="en-US" sz="2000" dirty="0" smtClean="0"/>
              <a:t>		clearly confirmed cases are </a:t>
            </a:r>
            <a:r>
              <a:rPr lang="en-US" sz="2000" dirty="0" smtClean="0"/>
              <a:t>soaring</a:t>
            </a:r>
            <a:br>
              <a:rPr lang="en-US" sz="2000" dirty="0" smtClean="0"/>
            </a:br>
            <a:r>
              <a:rPr lang="en-US" sz="2000" dirty="0"/>
              <a:t>	</a:t>
            </a:r>
            <a:r>
              <a:rPr lang="en-US" sz="2000" dirty="0" smtClean="0"/>
              <a:t>	this is a stupid number: more later on that </a:t>
            </a:r>
            <a:r>
              <a:rPr lang="en-US" sz="2000" dirty="0" smtClean="0"/>
              <a:t>	</a:t>
            </a:r>
            <a:endParaRPr lang="en-US" sz="2000" b="1" dirty="0">
              <a:solidFill>
                <a:srgbClr val="00B0F0"/>
              </a:solidFill>
            </a:endParaRPr>
          </a:p>
        </p:txBody>
      </p:sp>
      <p:pic>
        <p:nvPicPr>
          <p:cNvPr id="4" name="Content Placeholder 3"/>
          <p:cNvPicPr>
            <a:picLocks noGrp="1" noChangeAspect="1"/>
          </p:cNvPicPr>
          <p:nvPr>
            <p:ph idx="1"/>
          </p:nvPr>
        </p:nvPicPr>
        <p:blipFill>
          <a:blip r:embed="rId2"/>
          <a:stretch>
            <a:fillRect/>
          </a:stretch>
        </p:blipFill>
        <p:spPr>
          <a:xfrm>
            <a:off x="2025748" y="1690688"/>
            <a:ext cx="7455877" cy="4597570"/>
          </a:xfrm>
          <a:prstGeom prst="rect">
            <a:avLst/>
          </a:prstGeom>
        </p:spPr>
      </p:pic>
    </p:spTree>
    <p:extLst>
      <p:ext uri="{BB962C8B-B14F-4D97-AF65-F5344CB8AC3E}">
        <p14:creationId xmlns:p14="http://schemas.microsoft.com/office/powerpoint/2010/main" val="230995607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From jobless claims to unemployment</a:t>
            </a:r>
            <a:endParaRPr lang="en-US" dirty="0"/>
          </a:p>
        </p:txBody>
      </p:sp>
      <p:sp>
        <p:nvSpPr>
          <p:cNvPr id="3" name="Content Placeholder 2"/>
          <p:cNvSpPr>
            <a:spLocks noGrp="1"/>
          </p:cNvSpPr>
          <p:nvPr>
            <p:ph idx="1"/>
          </p:nvPr>
        </p:nvSpPr>
        <p:spPr/>
        <p:txBody>
          <a:bodyPr/>
          <a:lstStyle/>
          <a:p>
            <a:pPr marL="0" indent="0">
              <a:buNone/>
            </a:pPr>
            <a:r>
              <a:rPr lang="en-US" dirty="0"/>
              <a:t>1</a:t>
            </a:r>
          </a:p>
        </p:txBody>
      </p:sp>
      <p:pic>
        <p:nvPicPr>
          <p:cNvPr id="4" name="Picture 3"/>
          <p:cNvPicPr>
            <a:picLocks noChangeAspect="1"/>
          </p:cNvPicPr>
          <p:nvPr/>
        </p:nvPicPr>
        <p:blipFill>
          <a:blip r:embed="rId2"/>
          <a:stretch>
            <a:fillRect/>
          </a:stretch>
        </p:blipFill>
        <p:spPr>
          <a:xfrm>
            <a:off x="0" y="1825625"/>
            <a:ext cx="12192000" cy="8125096"/>
          </a:xfrm>
          <a:prstGeom prst="rect">
            <a:avLst/>
          </a:prstGeom>
        </p:spPr>
      </p:pic>
    </p:spTree>
    <p:extLst>
      <p:ext uri="{BB962C8B-B14F-4D97-AF65-F5344CB8AC3E}">
        <p14:creationId xmlns:p14="http://schemas.microsoft.com/office/powerpoint/2010/main" val="100148225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From unemployment to real GDP: TOP DOWN</a:t>
            </a:r>
            <a:br>
              <a:rPr lang="en-US" dirty="0" smtClean="0"/>
            </a:br>
            <a:r>
              <a:rPr lang="en-US" dirty="0"/>
              <a:t>O</a:t>
            </a:r>
            <a:r>
              <a:rPr lang="en-US" dirty="0" smtClean="0"/>
              <a:t>kun’s law approach versus LP + EH</a:t>
            </a:r>
            <a:endParaRPr lang="en-US" dirty="0"/>
          </a:p>
        </p:txBody>
      </p:sp>
      <p:sp>
        <p:nvSpPr>
          <p:cNvPr id="3" name="Content Placeholder 2"/>
          <p:cNvSpPr>
            <a:spLocks noGrp="1"/>
          </p:cNvSpPr>
          <p:nvPr>
            <p:ph idx="1"/>
          </p:nvPr>
        </p:nvSpPr>
        <p:spPr/>
        <p:txBody>
          <a:bodyPr>
            <a:normAutofit/>
          </a:bodyPr>
          <a:lstStyle/>
          <a:p>
            <a:endParaRPr lang="en-US" dirty="0" smtClean="0"/>
          </a:p>
          <a:p>
            <a:pPr marL="0" indent="0">
              <a:buNone/>
            </a:pPr>
            <a:r>
              <a:rPr lang="en-US" u="sng" dirty="0" smtClean="0"/>
              <a:t>   OKUN’S LAW</a:t>
            </a:r>
            <a:r>
              <a:rPr lang="en-US" dirty="0" smtClean="0"/>
              <a:t>				</a:t>
            </a:r>
            <a:r>
              <a:rPr lang="en-US" dirty="0"/>
              <a:t> </a:t>
            </a:r>
            <a:r>
              <a:rPr lang="en-US" u="sng" dirty="0"/>
              <a:t>%∆ Y = </a:t>
            </a:r>
            <a:r>
              <a:rPr lang="en-US" u="sng" dirty="0" smtClean="0"/>
              <a:t>%LP + </a:t>
            </a:r>
            <a:r>
              <a:rPr lang="en-US" u="sng" dirty="0"/>
              <a:t>%</a:t>
            </a:r>
            <a:r>
              <a:rPr lang="en-US" u="sng" dirty="0" smtClean="0"/>
              <a:t>∆EH</a:t>
            </a:r>
            <a:endParaRPr lang="en-US" u="sng" dirty="0"/>
          </a:p>
          <a:p>
            <a:pPr marL="0" indent="0">
              <a:buNone/>
            </a:pPr>
            <a:r>
              <a:rPr lang="en-US" dirty="0" smtClean="0"/>
              <a:t>%∆ Y = LTSG - C(</a:t>
            </a:r>
            <a:r>
              <a:rPr lang="en-US" dirty="0" err="1" smtClean="0"/>
              <a:t>U</a:t>
            </a:r>
            <a:r>
              <a:rPr lang="en-US" baseline="-25000" dirty="0" err="1" smtClean="0"/>
              <a:t>t</a:t>
            </a:r>
            <a:r>
              <a:rPr lang="en-US" baseline="-25000" dirty="0" smtClean="0"/>
              <a:t> </a:t>
            </a:r>
            <a:r>
              <a:rPr lang="en-US" dirty="0" smtClean="0"/>
              <a:t>-U</a:t>
            </a:r>
            <a:r>
              <a:rPr lang="en-US" baseline="-25000" dirty="0" smtClean="0"/>
              <a:t>t-1</a:t>
            </a:r>
            <a:r>
              <a:rPr lang="en-US" dirty="0" smtClean="0"/>
              <a:t>)</a:t>
            </a:r>
            <a:endParaRPr lang="en-US" dirty="0"/>
          </a:p>
          <a:p>
            <a:pPr marL="0" indent="0">
              <a:buNone/>
            </a:pPr>
            <a:r>
              <a:rPr lang="en-US" dirty="0" smtClean="0"/>
              <a:t>3.5% - 7.5% = - 4% </a:t>
            </a:r>
          </a:p>
          <a:p>
            <a:pPr marL="0" indent="0">
              <a:buNone/>
            </a:pPr>
            <a:endParaRPr lang="en-US" dirty="0"/>
          </a:p>
          <a:p>
            <a:pPr marL="0" indent="0">
              <a:buNone/>
            </a:pPr>
            <a:endParaRPr lang="en-US" dirty="0"/>
          </a:p>
          <a:p>
            <a:pPr marL="0" indent="0">
              <a:buNone/>
            </a:pPr>
            <a:r>
              <a:rPr lang="en-US" dirty="0" smtClean="0"/>
              <a:t> </a:t>
            </a:r>
            <a:endParaRPr lang="en-US" dirty="0"/>
          </a:p>
        </p:txBody>
      </p:sp>
    </p:spTree>
    <p:extLst>
      <p:ext uri="{BB962C8B-B14F-4D97-AF65-F5344CB8AC3E}">
        <p14:creationId xmlns:p14="http://schemas.microsoft.com/office/powerpoint/2010/main" val="221214430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Estimating Real GDP: Timely Bottom Up Data</a:t>
            </a:r>
            <a:endParaRPr lang="en-US" dirty="0"/>
          </a:p>
        </p:txBody>
      </p:sp>
      <p:sp>
        <p:nvSpPr>
          <p:cNvPr id="3" name="Content Placeholder 2"/>
          <p:cNvSpPr>
            <a:spLocks noGrp="1"/>
          </p:cNvSpPr>
          <p:nvPr>
            <p:ph idx="1"/>
          </p:nvPr>
        </p:nvSpPr>
        <p:spPr/>
        <p:txBody>
          <a:bodyPr/>
          <a:lstStyle/>
          <a:p>
            <a:pPr marL="0" indent="0">
              <a:buNone/>
            </a:pPr>
            <a:r>
              <a:rPr lang="en-US" dirty="0" smtClean="0"/>
              <a:t>Motor Vehicle Sales: April 1</a:t>
            </a:r>
            <a:r>
              <a:rPr lang="en-US" baseline="30000" dirty="0" smtClean="0"/>
              <a:t>st</a:t>
            </a:r>
            <a:r>
              <a:rPr lang="en-US" dirty="0" smtClean="0"/>
              <a:t> , we know the march#, May 1</a:t>
            </a:r>
            <a:r>
              <a:rPr lang="en-US" baseline="30000" dirty="0" smtClean="0"/>
              <a:t>st</a:t>
            </a:r>
            <a:r>
              <a:rPr lang="en-US" dirty="0" smtClean="0"/>
              <a:t>, we know April </a:t>
            </a:r>
          </a:p>
          <a:p>
            <a:pPr marL="0" indent="0">
              <a:buNone/>
            </a:pPr>
            <a:endParaRPr lang="en-US" dirty="0" smtClean="0"/>
          </a:p>
          <a:p>
            <a:pPr marL="0" indent="0">
              <a:buNone/>
            </a:pPr>
            <a:r>
              <a:rPr lang="en-US" dirty="0" smtClean="0"/>
              <a:t>PMI’s: A look at manufacturing  </a:t>
            </a:r>
            <a:endParaRPr lang="en-US" dirty="0"/>
          </a:p>
          <a:p>
            <a:pPr marL="0" indent="0">
              <a:buNone/>
            </a:pPr>
            <a:endParaRPr lang="en-US" dirty="0" smtClean="0"/>
          </a:p>
          <a:p>
            <a:pPr marL="0" indent="0">
              <a:buNone/>
            </a:pPr>
            <a:r>
              <a:rPr lang="en-US" dirty="0" smtClean="0"/>
              <a:t>Retail Sales: mid </a:t>
            </a:r>
            <a:r>
              <a:rPr lang="en-US" dirty="0" err="1" smtClean="0"/>
              <a:t>april</a:t>
            </a:r>
            <a:r>
              <a:rPr lang="en-US" dirty="0" smtClean="0"/>
              <a:t> for march</a:t>
            </a:r>
          </a:p>
          <a:p>
            <a:pPr marL="0" indent="0">
              <a:buNone/>
            </a:pPr>
            <a:endParaRPr lang="en-US" dirty="0"/>
          </a:p>
          <a:p>
            <a:pPr marL="0" indent="0">
              <a:buNone/>
            </a:pPr>
            <a:r>
              <a:rPr lang="en-US" dirty="0" smtClean="0"/>
              <a:t>  </a:t>
            </a:r>
            <a:endParaRPr lang="en-US" dirty="0"/>
          </a:p>
        </p:txBody>
      </p:sp>
    </p:spTree>
    <p:extLst>
      <p:ext uri="{BB962C8B-B14F-4D97-AF65-F5344CB8AC3E}">
        <p14:creationId xmlns:p14="http://schemas.microsoft.com/office/powerpoint/2010/main" val="197662131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Estimating CPI</a:t>
            </a:r>
            <a:endParaRPr lang="en-US" dirty="0"/>
          </a:p>
        </p:txBody>
      </p:sp>
      <p:sp>
        <p:nvSpPr>
          <p:cNvPr id="3" name="Content Placeholder 2"/>
          <p:cNvSpPr>
            <a:spLocks noGrp="1"/>
          </p:cNvSpPr>
          <p:nvPr>
            <p:ph idx="1"/>
          </p:nvPr>
        </p:nvSpPr>
        <p:spPr/>
        <p:txBody>
          <a:bodyPr>
            <a:normAutofit lnSpcReduction="10000"/>
          </a:bodyPr>
          <a:lstStyle/>
          <a:p>
            <a:r>
              <a:rPr lang="en-US" dirty="0" smtClean="0"/>
              <a:t>Spectacular fall for oil prices:   CL1 [COMMODITY] GP [GO] </a:t>
            </a:r>
          </a:p>
          <a:p>
            <a:endParaRPr lang="en-US" dirty="0"/>
          </a:p>
          <a:p>
            <a:r>
              <a:rPr lang="en-US" dirty="0" smtClean="0"/>
              <a:t>How about gasoline prices, wholesale:   XB1 [COMMODITY] GP [GO]</a:t>
            </a:r>
          </a:p>
          <a:p>
            <a:endParaRPr lang="en-US" dirty="0"/>
          </a:p>
          <a:p>
            <a:pPr marL="0" indent="0">
              <a:buNone/>
            </a:pPr>
            <a:r>
              <a:rPr lang="en-US" dirty="0" smtClean="0"/>
              <a:t>How about gasoline prices, retail:    			</a:t>
            </a:r>
            <a:r>
              <a:rPr lang="en-US" dirty="0" smtClean="0">
                <a:hlinkClick r:id="rId2"/>
              </a:rPr>
              <a:t>https</a:t>
            </a:r>
            <a:r>
              <a:rPr lang="en-US" dirty="0">
                <a:hlinkClick r:id="rId2"/>
              </a:rPr>
              <a:t>://www.eia.gov/petroleum/gasdiesel/</a:t>
            </a:r>
            <a:endParaRPr lang="en-US" dirty="0"/>
          </a:p>
          <a:p>
            <a:pPr marL="0" indent="0">
              <a:buNone/>
            </a:pPr>
            <a:endParaRPr lang="en-US" dirty="0" smtClean="0"/>
          </a:p>
          <a:p>
            <a:pPr marL="0" indent="0">
              <a:buNone/>
            </a:pPr>
            <a:r>
              <a:rPr lang="en-US" dirty="0" smtClean="0"/>
              <a:t>Hotel rates				Airline rates</a:t>
            </a:r>
          </a:p>
          <a:p>
            <a:pPr marL="0" indent="0">
              <a:buNone/>
            </a:pPr>
            <a:r>
              <a:rPr lang="en-US" dirty="0" smtClean="0"/>
              <a:t>Toilet paper prices			Purell prices </a:t>
            </a:r>
            <a:endParaRPr lang="en-US" dirty="0"/>
          </a:p>
        </p:txBody>
      </p:sp>
    </p:spTree>
    <p:extLst>
      <p:ext uri="{BB962C8B-B14F-4D97-AF65-F5344CB8AC3E}">
        <p14:creationId xmlns:p14="http://schemas.microsoft.com/office/powerpoint/2010/main" val="316835010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Falling sales, rising bankruptcy risks and </a:t>
            </a:r>
            <a:br>
              <a:rPr lang="en-US" dirty="0" smtClean="0"/>
            </a:br>
            <a:r>
              <a:rPr lang="en-US" dirty="0" smtClean="0"/>
              <a:t>risky interest rates</a:t>
            </a:r>
            <a:endParaRPr lang="en-US" dirty="0"/>
          </a:p>
        </p:txBody>
      </p:sp>
      <p:sp>
        <p:nvSpPr>
          <p:cNvPr id="3" name="Content Placeholder 2"/>
          <p:cNvSpPr>
            <a:spLocks noGrp="1"/>
          </p:cNvSpPr>
          <p:nvPr>
            <p:ph idx="1"/>
          </p:nvPr>
        </p:nvSpPr>
        <p:spPr/>
        <p:txBody>
          <a:bodyPr/>
          <a:lstStyle/>
          <a:p>
            <a:pPr marL="0" indent="0">
              <a:buNone/>
            </a:pPr>
            <a:endParaRPr lang="en-US" dirty="0" smtClean="0"/>
          </a:p>
          <a:p>
            <a:pPr marL="0" indent="0">
              <a:buNone/>
            </a:pPr>
            <a:r>
              <a:rPr lang="en-US" dirty="0" smtClean="0"/>
              <a:t>Lets look at junk bond interest rates</a:t>
            </a:r>
          </a:p>
          <a:p>
            <a:pPr marL="0" indent="0">
              <a:buNone/>
            </a:pPr>
            <a:endParaRPr lang="en-US" dirty="0"/>
          </a:p>
          <a:p>
            <a:pPr marL="0" indent="0">
              <a:buNone/>
            </a:pPr>
            <a:r>
              <a:rPr lang="en-US" dirty="0" smtClean="0"/>
              <a:t>Lets look at REAL junk bond interest rates</a:t>
            </a:r>
          </a:p>
          <a:p>
            <a:pPr marL="0" indent="0">
              <a:buNone/>
            </a:pPr>
            <a:endParaRPr lang="en-US" dirty="0"/>
          </a:p>
          <a:p>
            <a:pPr marL="0" indent="0">
              <a:buNone/>
            </a:pPr>
            <a:r>
              <a:rPr lang="en-US" dirty="0" smtClean="0"/>
              <a:t>Lets look at junk bond risk premiums </a:t>
            </a:r>
            <a:endParaRPr lang="en-US" dirty="0"/>
          </a:p>
        </p:txBody>
      </p:sp>
    </p:spTree>
    <p:extLst>
      <p:ext uri="{BB962C8B-B14F-4D97-AF65-F5344CB8AC3E}">
        <p14:creationId xmlns:p14="http://schemas.microsoft.com/office/powerpoint/2010/main" val="108528863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b="1" dirty="0" smtClean="0">
                <a:latin typeface="+mn-lt"/>
              </a:rPr>
              <a:t>REPEAT SLIDE</a:t>
            </a:r>
            <a:r>
              <a:rPr lang="en-US" sz="2000" b="1" dirty="0" smtClean="0">
                <a:latin typeface="+mn-lt"/>
              </a:rPr>
              <a:t/>
            </a:r>
            <a:br>
              <a:rPr lang="en-US" sz="2000" b="1" dirty="0" smtClean="0">
                <a:latin typeface="+mn-lt"/>
              </a:rPr>
            </a:br>
            <a:r>
              <a:rPr lang="en-US" sz="2000" dirty="0" smtClean="0"/>
              <a:t>What </a:t>
            </a:r>
            <a:r>
              <a:rPr lang="en-US" sz="2000" dirty="0" smtClean="0"/>
              <a:t>gets the most media attention? </a:t>
            </a:r>
            <a:r>
              <a:rPr lang="en-US" sz="2000" b="1" u="sng" dirty="0" smtClean="0">
                <a:solidFill>
                  <a:srgbClr val="FF0000"/>
                </a:solidFill>
              </a:rPr>
              <a:t>The cumulative number of confirmed cases. </a:t>
            </a:r>
            <a:br>
              <a:rPr lang="en-US" sz="2000" b="1" u="sng" dirty="0" smtClean="0">
                <a:solidFill>
                  <a:srgbClr val="FF0000"/>
                </a:solidFill>
              </a:rPr>
            </a:br>
            <a:r>
              <a:rPr lang="en-US" sz="2000" dirty="0" smtClean="0"/>
              <a:t>(</a:t>
            </a:r>
            <a:r>
              <a:rPr lang="en-US" sz="2000" dirty="0" smtClean="0"/>
              <a:t>		clearly confirmed cases are </a:t>
            </a:r>
            <a:r>
              <a:rPr lang="en-US" sz="2000" dirty="0" smtClean="0"/>
              <a:t>soaring</a:t>
            </a:r>
            <a:br>
              <a:rPr lang="en-US" sz="2000" dirty="0" smtClean="0"/>
            </a:br>
            <a:r>
              <a:rPr lang="en-US" sz="2000" dirty="0"/>
              <a:t>	</a:t>
            </a:r>
            <a:r>
              <a:rPr lang="en-US" sz="2000" dirty="0" smtClean="0"/>
              <a:t>	this is a stupid number</a:t>
            </a:r>
            <a:endParaRPr lang="en-US" sz="2000" b="1" dirty="0">
              <a:solidFill>
                <a:srgbClr val="00B0F0"/>
              </a:solidFill>
            </a:endParaRPr>
          </a:p>
        </p:txBody>
      </p:sp>
      <p:pic>
        <p:nvPicPr>
          <p:cNvPr id="4" name="Content Placeholder 3"/>
          <p:cNvPicPr>
            <a:picLocks noGrp="1" noChangeAspect="1"/>
          </p:cNvPicPr>
          <p:nvPr>
            <p:ph idx="1"/>
          </p:nvPr>
        </p:nvPicPr>
        <p:blipFill>
          <a:blip r:embed="rId2"/>
          <a:stretch>
            <a:fillRect/>
          </a:stretch>
        </p:blipFill>
        <p:spPr>
          <a:xfrm>
            <a:off x="2025748" y="1690688"/>
            <a:ext cx="7455877" cy="4597570"/>
          </a:xfrm>
          <a:prstGeom prst="rect">
            <a:avLst/>
          </a:prstGeom>
        </p:spPr>
      </p:pic>
    </p:spTree>
    <p:extLst>
      <p:ext uri="{BB962C8B-B14F-4D97-AF65-F5344CB8AC3E}">
        <p14:creationId xmlns:p14="http://schemas.microsoft.com/office/powerpoint/2010/main" val="387899993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2400" dirty="0" smtClean="0"/>
              <a:t/>
            </a:r>
            <a:br>
              <a:rPr lang="en-US" sz="2400" dirty="0" smtClean="0"/>
            </a:br>
            <a:r>
              <a:rPr lang="en-US" sz="2400" dirty="0" smtClean="0"/>
              <a:t>		LET’S </a:t>
            </a:r>
            <a:r>
              <a:rPr lang="en-US" sz="2400" b="1" u="sng" dirty="0" smtClean="0">
                <a:solidFill>
                  <a:srgbClr val="00B0F0"/>
                </a:solidFill>
              </a:rPr>
              <a:t>THINK LOGICALLY </a:t>
            </a:r>
            <a:r>
              <a:rPr lang="en-US" sz="2400" dirty="0" smtClean="0"/>
              <a:t>and </a:t>
            </a:r>
            <a:r>
              <a:rPr lang="en-US" sz="2400" b="1" dirty="0" smtClean="0">
                <a:solidFill>
                  <a:srgbClr val="00B0F0"/>
                </a:solidFill>
              </a:rPr>
              <a:t>SEPARATE SIGNAL FROM NOISE</a:t>
            </a:r>
            <a:endParaRPr lang="en-US" sz="2400" dirty="0"/>
          </a:p>
        </p:txBody>
      </p:sp>
      <p:sp>
        <p:nvSpPr>
          <p:cNvPr id="3" name="Content Placeholder 2"/>
          <p:cNvSpPr>
            <a:spLocks noGrp="1"/>
          </p:cNvSpPr>
          <p:nvPr>
            <p:ph idx="1"/>
          </p:nvPr>
        </p:nvSpPr>
        <p:spPr/>
        <p:txBody>
          <a:bodyPr/>
          <a:lstStyle/>
          <a:p>
            <a:pPr marL="0" indent="0">
              <a:buNone/>
            </a:pPr>
            <a:r>
              <a:rPr lang="en-US" dirty="0" smtClean="0"/>
              <a:t>	Over the 7 days ending 3/16, average daily growth was 31%</a:t>
            </a:r>
          </a:p>
          <a:p>
            <a:pPr marL="0" indent="0">
              <a:buNone/>
            </a:pPr>
            <a:r>
              <a:rPr lang="en-US" dirty="0" smtClean="0"/>
              <a:t>	Over the 7 days ending 3/16, average daily growth was 38%</a:t>
            </a:r>
            <a:endParaRPr lang="en-US" dirty="0"/>
          </a:p>
          <a:p>
            <a:pPr marL="0" indent="0">
              <a:buNone/>
            </a:pPr>
            <a:r>
              <a:rPr lang="en-US" dirty="0" smtClean="0"/>
              <a:t>	</a:t>
            </a:r>
          </a:p>
          <a:p>
            <a:pPr marL="0" indent="0">
              <a:buNone/>
            </a:pPr>
            <a:r>
              <a:rPr lang="en-US" dirty="0" smtClean="0"/>
              <a:t>	Media commentary champions this jump, pointing out that the 	spread  of the disease has clearly accelerated.</a:t>
            </a:r>
          </a:p>
          <a:p>
            <a:pPr marL="0" indent="0">
              <a:buNone/>
            </a:pPr>
            <a:endParaRPr lang="en-US" dirty="0"/>
          </a:p>
          <a:p>
            <a:pPr marL="0" indent="0">
              <a:buNone/>
            </a:pPr>
            <a:r>
              <a:rPr lang="en-US" dirty="0" smtClean="0"/>
              <a:t>	Based on all the facts we can garner, should we put much weight 	on </a:t>
            </a:r>
            <a:r>
              <a:rPr lang="en-US" dirty="0" smtClean="0"/>
              <a:t>that analysis?</a:t>
            </a:r>
            <a:endParaRPr lang="en-US" dirty="0"/>
          </a:p>
          <a:p>
            <a:pPr marL="0" indent="0">
              <a:buNone/>
            </a:pPr>
            <a:r>
              <a:rPr lang="en-US" dirty="0" smtClean="0"/>
              <a:t>	</a:t>
            </a:r>
            <a:endParaRPr lang="en-US" dirty="0"/>
          </a:p>
        </p:txBody>
      </p:sp>
    </p:spTree>
    <p:extLst>
      <p:ext uri="{BB962C8B-B14F-4D97-AF65-F5344CB8AC3E}">
        <p14:creationId xmlns:p14="http://schemas.microsoft.com/office/powerpoint/2010/main" val="371725315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2000" dirty="0" smtClean="0"/>
              <a:t/>
            </a:r>
            <a:br>
              <a:rPr lang="en-US" sz="2000" dirty="0" smtClean="0"/>
            </a:br>
            <a:r>
              <a:rPr lang="en-US" sz="2000" b="1" dirty="0" smtClean="0">
                <a:solidFill>
                  <a:srgbClr val="FF0000"/>
                </a:solidFill>
              </a:rPr>
              <a:t>New York Times 3/7/20:</a:t>
            </a:r>
            <a:br>
              <a:rPr lang="en-US" sz="2000" b="1" dirty="0" smtClean="0">
                <a:solidFill>
                  <a:srgbClr val="FF0000"/>
                </a:solidFill>
              </a:rPr>
            </a:br>
            <a:r>
              <a:rPr lang="en-US" sz="2000" b="1" dirty="0" smtClean="0">
                <a:solidFill>
                  <a:srgbClr val="FF0000"/>
                </a:solidFill>
              </a:rPr>
              <a:t/>
            </a:r>
            <a:br>
              <a:rPr lang="en-US" sz="2000" b="1" dirty="0" smtClean="0">
                <a:solidFill>
                  <a:srgbClr val="FF0000"/>
                </a:solidFill>
              </a:rPr>
            </a:br>
            <a:r>
              <a:rPr lang="en-US" sz="3600" b="1" i="1" dirty="0" smtClean="0"/>
              <a:t>With </a:t>
            </a:r>
            <a:r>
              <a:rPr lang="en-US" sz="3600" b="1" i="1" dirty="0"/>
              <a:t>Test Kits in Short Supply, Health Officials Sound Alarms</a:t>
            </a:r>
            <a:br>
              <a:rPr lang="en-US" sz="3600" b="1" i="1" dirty="0"/>
            </a:br>
            <a:r>
              <a:rPr lang="en-US" sz="1800" dirty="0"/>
              <a:t>Despite efforts by President Trump and others to reassure the public that tests are getting disseminated quickly, several states, doctors and patients complained that access was limited.</a:t>
            </a:r>
            <a:r>
              <a:rPr lang="en-US" sz="1800" dirty="0" smtClean="0"/>
              <a:t/>
            </a:r>
            <a:br>
              <a:rPr lang="en-US" sz="1800" dirty="0" smtClean="0"/>
            </a:br>
            <a:r>
              <a:rPr lang="en-US" sz="1800" dirty="0" smtClean="0"/>
              <a:t/>
            </a:r>
            <a:br>
              <a:rPr lang="en-US" sz="1800" dirty="0" smtClean="0"/>
            </a:br>
            <a:endParaRPr lang="en-US" sz="1800" dirty="0"/>
          </a:p>
        </p:txBody>
      </p:sp>
      <p:sp>
        <p:nvSpPr>
          <p:cNvPr id="3" name="Content Placeholder 2"/>
          <p:cNvSpPr>
            <a:spLocks noGrp="1"/>
          </p:cNvSpPr>
          <p:nvPr>
            <p:ph idx="1"/>
          </p:nvPr>
        </p:nvSpPr>
        <p:spPr/>
        <p:txBody>
          <a:bodyPr>
            <a:normAutofit fontScale="92500" lnSpcReduction="10000"/>
          </a:bodyPr>
          <a:lstStyle/>
          <a:p>
            <a:r>
              <a:rPr lang="en-US" dirty="0"/>
              <a:t>In the last week, Mr. </a:t>
            </a:r>
            <a:r>
              <a:rPr lang="en-US" dirty="0" smtClean="0"/>
              <a:t>Trump… </a:t>
            </a:r>
            <a:r>
              <a:rPr lang="en-US" dirty="0"/>
              <a:t>promised that 1 million to 1.5 million tests would be sent around the country, even though </a:t>
            </a:r>
            <a:r>
              <a:rPr lang="en-US" dirty="0" smtClean="0"/>
              <a:t>labs </a:t>
            </a:r>
            <a:r>
              <a:rPr lang="en-US" dirty="0"/>
              <a:t>have struggled to get the tests </a:t>
            </a:r>
            <a:r>
              <a:rPr lang="en-US" dirty="0" smtClean="0"/>
              <a:t>running…</a:t>
            </a:r>
          </a:p>
          <a:p>
            <a:r>
              <a:rPr lang="en-US" dirty="0" smtClean="0"/>
              <a:t>Despite</a:t>
            </a:r>
            <a:r>
              <a:rPr lang="en-US" dirty="0"/>
              <a:t> </a:t>
            </a:r>
            <a:r>
              <a:rPr lang="en-US" u="sng" dirty="0">
                <a:hlinkClick r:id="rId2"/>
              </a:rPr>
              <a:t>an order Wednesday</a:t>
            </a:r>
            <a:r>
              <a:rPr lang="en-US" dirty="0"/>
              <a:t> by the C.D.C. to greatly expand criteria for who can be tested, many hospitals and state health authorities continued to limit tests to those at the highest risk for infection, </a:t>
            </a:r>
            <a:r>
              <a:rPr lang="en-US" u="sng" dirty="0">
                <a:hlinkClick r:id="rId3"/>
              </a:rPr>
              <a:t>adding to the confusion and frustration</a:t>
            </a:r>
            <a:r>
              <a:rPr lang="en-US" dirty="0"/>
              <a:t>, especially in hot spots like California and Washington.</a:t>
            </a:r>
            <a:endParaRPr lang="en-US" dirty="0" smtClean="0"/>
          </a:p>
          <a:p>
            <a:endParaRPr lang="en-US" dirty="0" smtClean="0"/>
          </a:p>
          <a:p>
            <a:pPr marL="0" indent="0">
              <a:buNone/>
            </a:pPr>
            <a:r>
              <a:rPr lang="en-US" dirty="0"/>
              <a:t>In California, where thousands are being monitored for the virus, only </a:t>
            </a:r>
            <a:r>
              <a:rPr lang="en-US" dirty="0" smtClean="0"/>
              <a:t>516 tests </a:t>
            </a:r>
            <a:r>
              <a:rPr lang="en-US" dirty="0"/>
              <a:t>had been conducted by the state as of </a:t>
            </a:r>
            <a:r>
              <a:rPr lang="en-US" dirty="0" smtClean="0"/>
              <a:t>Thursday</a:t>
            </a:r>
            <a:r>
              <a:rPr lang="en-US" dirty="0"/>
              <a:t>.</a:t>
            </a:r>
          </a:p>
        </p:txBody>
      </p:sp>
    </p:spTree>
    <p:extLst>
      <p:ext uri="{BB962C8B-B14F-4D97-AF65-F5344CB8AC3E}">
        <p14:creationId xmlns:p14="http://schemas.microsoft.com/office/powerpoint/2010/main" val="160941181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500062"/>
            <a:ext cx="10515600" cy="1325563"/>
          </a:xfrm>
        </p:spPr>
        <p:txBody>
          <a:bodyPr>
            <a:normAutofit/>
          </a:bodyPr>
          <a:lstStyle/>
          <a:p>
            <a:r>
              <a:rPr lang="en-US" sz="2000" b="1" dirty="0" smtClean="0"/>
              <a:t>we separated signal from noise:</a:t>
            </a:r>
            <a:br>
              <a:rPr lang="en-US" sz="2000" b="1" dirty="0" smtClean="0"/>
            </a:br>
            <a:r>
              <a:rPr lang="en-US" sz="2000" dirty="0" smtClean="0"/>
              <a:t>The growth for confirmed cases, for the moment, is noise, surging testing rates cloud the data.  </a:t>
            </a:r>
            <a:br>
              <a:rPr lang="en-US" sz="2000" dirty="0" smtClean="0"/>
            </a:br>
            <a:r>
              <a:rPr lang="en-US" sz="2000" dirty="0" smtClean="0"/>
              <a:t/>
            </a:r>
            <a:br>
              <a:rPr lang="en-US" sz="2000" dirty="0" smtClean="0"/>
            </a:br>
            <a:r>
              <a:rPr lang="en-US" sz="2000" b="1" dirty="0" smtClean="0"/>
              <a:t>HOW MIGHT WE FIND A BETTER MEASURE OF NUMBER OF CASES: </a:t>
            </a:r>
            <a:r>
              <a:rPr lang="en-US" sz="2000" b="1" u="sng" dirty="0" smtClean="0">
                <a:solidFill>
                  <a:srgbClr val="FF0000"/>
                </a:solidFill>
              </a:rPr>
              <a:t>THINK LOGICALLY</a:t>
            </a:r>
            <a:r>
              <a:rPr lang="en-US" sz="2000" b="1" dirty="0" smtClean="0"/>
              <a:t>:</a:t>
            </a:r>
            <a:endParaRPr lang="en-US" sz="2000" b="1" dirty="0"/>
          </a:p>
        </p:txBody>
      </p:sp>
      <p:sp>
        <p:nvSpPr>
          <p:cNvPr id="3" name="Content Placeholder 2"/>
          <p:cNvSpPr>
            <a:spLocks noGrp="1"/>
          </p:cNvSpPr>
          <p:nvPr>
            <p:ph idx="1"/>
          </p:nvPr>
        </p:nvSpPr>
        <p:spPr/>
        <p:txBody>
          <a:bodyPr>
            <a:normAutofit fontScale="92500" lnSpcReduction="20000"/>
          </a:bodyPr>
          <a:lstStyle/>
          <a:p>
            <a:pPr marL="0" indent="0">
              <a:buNone/>
            </a:pPr>
            <a:r>
              <a:rPr lang="en-US" dirty="0"/>
              <a:t> </a:t>
            </a:r>
            <a:r>
              <a:rPr lang="en-US" dirty="0" smtClean="0"/>
              <a:t>We can work backward. Deaths are much harder to miss.</a:t>
            </a:r>
          </a:p>
          <a:p>
            <a:pPr marL="0" indent="0">
              <a:buNone/>
            </a:pPr>
            <a:r>
              <a:rPr lang="en-US" dirty="0" smtClean="0"/>
              <a:t>We can infer total case levels, 10 days back, from total deaths, today:</a:t>
            </a:r>
          </a:p>
          <a:p>
            <a:pPr marL="0" indent="0">
              <a:buNone/>
            </a:pPr>
            <a:r>
              <a:rPr lang="en-US" dirty="0" smtClean="0"/>
              <a:t>		</a:t>
            </a:r>
          </a:p>
          <a:p>
            <a:pPr marL="0" indent="0">
              <a:buNone/>
            </a:pPr>
            <a:r>
              <a:rPr lang="en-US" dirty="0"/>
              <a:t>	</a:t>
            </a:r>
            <a:r>
              <a:rPr lang="en-US" dirty="0" smtClean="0"/>
              <a:t>			d</a:t>
            </a:r>
            <a:r>
              <a:rPr lang="en-US" baseline="-25000" dirty="0" smtClean="0"/>
              <a:t>t </a:t>
            </a:r>
            <a:r>
              <a:rPr lang="en-US" dirty="0"/>
              <a:t>= c</a:t>
            </a:r>
            <a:r>
              <a:rPr lang="en-US" baseline="-25000" dirty="0"/>
              <a:t>t-10</a:t>
            </a:r>
            <a:r>
              <a:rPr lang="en-US" dirty="0"/>
              <a:t> × </a:t>
            </a:r>
            <a:r>
              <a:rPr lang="en-US" dirty="0" smtClean="0"/>
              <a:t>m</a:t>
            </a:r>
            <a:endParaRPr lang="en-US" dirty="0"/>
          </a:p>
          <a:p>
            <a:pPr marL="0" indent="0">
              <a:buNone/>
            </a:pPr>
            <a:r>
              <a:rPr lang="en-US" dirty="0" smtClean="0"/>
              <a:t>				d </a:t>
            </a:r>
            <a:r>
              <a:rPr lang="en-US" dirty="0"/>
              <a:t>≡ number of deaths	</a:t>
            </a:r>
            <a:endParaRPr lang="en-US" dirty="0" smtClean="0"/>
          </a:p>
          <a:p>
            <a:pPr marL="0" indent="0">
              <a:buNone/>
            </a:pPr>
            <a:r>
              <a:rPr lang="en-US" dirty="0" smtClean="0"/>
              <a:t>				c </a:t>
            </a:r>
            <a:r>
              <a:rPr lang="en-US" dirty="0"/>
              <a:t>≡ number of </a:t>
            </a:r>
            <a:r>
              <a:rPr lang="en-US" dirty="0" smtClean="0"/>
              <a:t>cases</a:t>
            </a:r>
            <a:endParaRPr lang="en-US" dirty="0"/>
          </a:p>
          <a:p>
            <a:pPr marL="0" indent="0">
              <a:buNone/>
            </a:pPr>
            <a:r>
              <a:rPr lang="en-US" dirty="0" smtClean="0"/>
              <a:t>				m </a:t>
            </a:r>
            <a:r>
              <a:rPr lang="en-US" dirty="0"/>
              <a:t>≡ mortality rate (% of cases that die</a:t>
            </a:r>
            <a:r>
              <a:rPr lang="en-US" dirty="0" smtClean="0"/>
              <a:t>)</a:t>
            </a:r>
          </a:p>
          <a:p>
            <a:pPr marL="0" indent="0">
              <a:buNone/>
            </a:pPr>
            <a:endParaRPr lang="en-US" dirty="0"/>
          </a:p>
          <a:p>
            <a:pPr marL="0" indent="0">
              <a:buNone/>
            </a:pPr>
            <a:r>
              <a:rPr lang="en-US" dirty="0" smtClean="0"/>
              <a:t>Estimating cumulative infections (total cases), from cumulative deaths:</a:t>
            </a:r>
          </a:p>
          <a:p>
            <a:pPr marL="0" indent="0">
              <a:buNone/>
            </a:pPr>
            <a:r>
              <a:rPr lang="en-US" dirty="0" smtClean="0"/>
              <a:t>				c</a:t>
            </a:r>
            <a:r>
              <a:rPr lang="en-US" baseline="-25000" dirty="0" smtClean="0"/>
              <a:t>t-10</a:t>
            </a:r>
            <a:r>
              <a:rPr lang="en-US" dirty="0" smtClean="0"/>
              <a:t> = d</a:t>
            </a:r>
            <a:r>
              <a:rPr lang="en-US" baseline="-25000" dirty="0" smtClean="0"/>
              <a:t>t  </a:t>
            </a:r>
            <a:r>
              <a:rPr lang="en-US" dirty="0" smtClean="0"/>
              <a:t>× m</a:t>
            </a:r>
          </a:p>
          <a:p>
            <a:pPr marL="0" indent="0">
              <a:buNone/>
            </a:pPr>
            <a:endParaRPr lang="en-US" dirty="0"/>
          </a:p>
          <a:p>
            <a:endParaRPr lang="en-US" dirty="0"/>
          </a:p>
        </p:txBody>
      </p:sp>
    </p:spTree>
    <p:extLst>
      <p:ext uri="{BB962C8B-B14F-4D97-AF65-F5344CB8AC3E}">
        <p14:creationId xmlns:p14="http://schemas.microsoft.com/office/powerpoint/2010/main" val="1514592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 of Monday, linear scale</a:t>
            </a:r>
            <a:endParaRPr lang="en-US" dirty="0"/>
          </a:p>
        </p:txBody>
      </p:sp>
      <p:pic>
        <p:nvPicPr>
          <p:cNvPr id="4" name="Content Placeholder 3"/>
          <p:cNvPicPr>
            <a:picLocks noGrp="1" noChangeAspect="1"/>
          </p:cNvPicPr>
          <p:nvPr>
            <p:ph idx="1"/>
          </p:nvPr>
        </p:nvPicPr>
        <p:blipFill>
          <a:blip r:embed="rId2"/>
          <a:stretch>
            <a:fillRect/>
          </a:stretch>
        </p:blipFill>
        <p:spPr>
          <a:xfrm>
            <a:off x="2468880" y="1985554"/>
            <a:ext cx="6492239" cy="4062549"/>
          </a:xfrm>
          <a:prstGeom prst="rect">
            <a:avLst/>
          </a:prstGeom>
        </p:spPr>
      </p:pic>
    </p:spTree>
    <p:extLst>
      <p:ext uri="{BB962C8B-B14F-4D97-AF65-F5344CB8AC3E}">
        <p14:creationId xmlns:p14="http://schemas.microsoft.com/office/powerpoint/2010/main" val="194011764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As of Tuesday, log scale</a:t>
            </a:r>
            <a:endParaRPr lang="en-US" dirty="0"/>
          </a:p>
        </p:txBody>
      </p:sp>
      <p:pic>
        <p:nvPicPr>
          <p:cNvPr id="3" name="Content Placeholder 2"/>
          <p:cNvPicPr>
            <a:picLocks noGrp="1" noChangeAspect="1"/>
          </p:cNvPicPr>
          <p:nvPr>
            <p:ph idx="1"/>
          </p:nvPr>
        </p:nvPicPr>
        <p:blipFill>
          <a:blip r:embed="rId2"/>
          <a:stretch>
            <a:fillRect/>
          </a:stretch>
        </p:blipFill>
        <p:spPr>
          <a:xfrm>
            <a:off x="1280161" y="2076994"/>
            <a:ext cx="8412480" cy="4337874"/>
          </a:xfrm>
          <a:prstGeom prst="rect">
            <a:avLst/>
          </a:prstGeom>
        </p:spPr>
      </p:pic>
    </p:spTree>
    <p:extLst>
      <p:ext uri="{BB962C8B-B14F-4D97-AF65-F5344CB8AC3E}">
        <p14:creationId xmlns:p14="http://schemas.microsoft.com/office/powerpoint/2010/main" val="258333607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1702191" y="225083"/>
            <a:ext cx="8299938" cy="6499274"/>
          </a:xfrm>
          <a:prstGeom prst="rect">
            <a:avLst/>
          </a:prstGeom>
        </p:spPr>
      </p:pic>
    </p:spTree>
    <p:extLst>
      <p:ext uri="{BB962C8B-B14F-4D97-AF65-F5344CB8AC3E}">
        <p14:creationId xmlns:p14="http://schemas.microsoft.com/office/powerpoint/2010/main" val="274198182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Is testing growing as fast as disease incidence?</a:t>
            </a:r>
            <a:endParaRPr lang="en-US" dirty="0"/>
          </a:p>
        </p:txBody>
      </p:sp>
      <p:sp>
        <p:nvSpPr>
          <p:cNvPr id="3" name="Content Placeholder 2"/>
          <p:cNvSpPr>
            <a:spLocks noGrp="1"/>
          </p:cNvSpPr>
          <p:nvPr>
            <p:ph idx="1"/>
          </p:nvPr>
        </p:nvSpPr>
        <p:spPr/>
        <p:txBody>
          <a:bodyPr/>
          <a:lstStyle/>
          <a:p>
            <a:endParaRPr lang="en-US" dirty="0"/>
          </a:p>
        </p:txBody>
      </p:sp>
    </p:spTree>
    <p:extLst>
      <p:ext uri="{BB962C8B-B14F-4D97-AF65-F5344CB8AC3E}">
        <p14:creationId xmlns:p14="http://schemas.microsoft.com/office/powerpoint/2010/main" val="3528487726"/>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The rise in the tally of total deaths?</a:t>
            </a:r>
            <a:br>
              <a:rPr lang="en-US" dirty="0" smtClean="0"/>
            </a:br>
            <a:r>
              <a:rPr lang="en-US" dirty="0" smtClean="0"/>
              <a:t>On average, </a:t>
            </a:r>
            <a:r>
              <a:rPr lang="en-US" dirty="0" smtClean="0"/>
              <a:t>LAST 10 DAYS deaths rose 30%/day</a:t>
            </a:r>
            <a:br>
              <a:rPr lang="en-US" dirty="0" smtClean="0"/>
            </a:br>
            <a:r>
              <a:rPr lang="en-US" dirty="0" smtClean="0"/>
              <a:t> </a:t>
            </a:r>
            <a:endParaRPr lang="en-US" dirty="0"/>
          </a:p>
        </p:txBody>
      </p:sp>
      <p:pic>
        <p:nvPicPr>
          <p:cNvPr id="4" name="Content Placeholder 3"/>
          <p:cNvPicPr>
            <a:picLocks noGrp="1" noChangeAspect="1"/>
          </p:cNvPicPr>
          <p:nvPr>
            <p:ph idx="1"/>
          </p:nvPr>
        </p:nvPicPr>
        <p:blipFill>
          <a:blip r:embed="rId2"/>
          <a:stretch>
            <a:fillRect/>
          </a:stretch>
        </p:blipFill>
        <p:spPr>
          <a:xfrm>
            <a:off x="4546260" y="2076770"/>
            <a:ext cx="3099479" cy="3849047"/>
          </a:xfrm>
          <a:prstGeom prst="rect">
            <a:avLst/>
          </a:prstGeom>
        </p:spPr>
      </p:pic>
    </p:spTree>
    <p:extLst>
      <p:ext uri="{BB962C8B-B14F-4D97-AF65-F5344CB8AC3E}">
        <p14:creationId xmlns:p14="http://schemas.microsoft.com/office/powerpoint/2010/main" val="72647525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3100" dirty="0" smtClean="0"/>
              <a:t/>
            </a:r>
            <a:br>
              <a:rPr lang="en-US" sz="3100" dirty="0" smtClean="0"/>
            </a:br>
            <a:r>
              <a:rPr lang="en-US" sz="3100" dirty="0"/>
              <a:t/>
            </a:r>
            <a:br>
              <a:rPr lang="en-US" sz="3100" dirty="0"/>
            </a:br>
            <a:r>
              <a:rPr lang="en-US" sz="3100" dirty="0" smtClean="0"/>
              <a:t>A useful rule of Thumb? 	</a:t>
            </a:r>
            <a:r>
              <a:rPr lang="en-US" sz="3100" b="1" dirty="0" smtClean="0">
                <a:solidFill>
                  <a:srgbClr val="FF0000"/>
                </a:solidFill>
              </a:rPr>
              <a:t>The Rule of 72</a:t>
            </a:r>
            <a:br>
              <a:rPr lang="en-US" sz="3100" b="1" dirty="0" smtClean="0">
                <a:solidFill>
                  <a:srgbClr val="FF0000"/>
                </a:solidFill>
              </a:rPr>
            </a:br>
            <a:r>
              <a:rPr lang="en-US" sz="3100" b="1" dirty="0">
                <a:solidFill>
                  <a:srgbClr val="FF0000"/>
                </a:solidFill>
              </a:rPr>
              <a:t>Divide 72 by the growth rate</a:t>
            </a:r>
            <a:r>
              <a:rPr lang="en-US" sz="3100" dirty="0"/>
              <a:t>, to find out how long it takes for the base year to double </a:t>
            </a:r>
            <a:r>
              <a:rPr lang="en-US" dirty="0"/>
              <a:t/>
            </a:r>
            <a:br>
              <a:rPr lang="en-US" dirty="0"/>
            </a:br>
            <a:r>
              <a:rPr lang="en-US" dirty="0" smtClean="0"/>
              <a:t/>
            </a:r>
            <a:br>
              <a:rPr lang="en-US" dirty="0" smtClean="0"/>
            </a:br>
            <a:endParaRPr lang="en-US" dirty="0"/>
          </a:p>
        </p:txBody>
      </p:sp>
      <p:graphicFrame>
        <p:nvGraphicFramePr>
          <p:cNvPr id="4" name="Content Placeholder 3"/>
          <p:cNvGraphicFramePr>
            <a:graphicFrameLocks noGrp="1"/>
          </p:cNvGraphicFramePr>
          <p:nvPr>
            <p:ph idx="1"/>
          </p:nvPr>
        </p:nvGraphicFramePr>
        <p:xfrm>
          <a:off x="838200" y="2355374"/>
          <a:ext cx="10515600" cy="3291840"/>
        </p:xfrm>
        <a:graphic>
          <a:graphicData uri="http://schemas.openxmlformats.org/drawingml/2006/table">
            <a:tbl>
              <a:tblPr/>
              <a:tblGrid>
                <a:gridCol w="2628900">
                  <a:extLst>
                    <a:ext uri="{9D8B030D-6E8A-4147-A177-3AD203B41FA5}">
                      <a16:colId xmlns:a16="http://schemas.microsoft.com/office/drawing/2014/main" val="4001906886"/>
                    </a:ext>
                  </a:extLst>
                </a:gridCol>
                <a:gridCol w="2628900">
                  <a:extLst>
                    <a:ext uri="{9D8B030D-6E8A-4147-A177-3AD203B41FA5}">
                      <a16:colId xmlns:a16="http://schemas.microsoft.com/office/drawing/2014/main" val="3652219842"/>
                    </a:ext>
                  </a:extLst>
                </a:gridCol>
                <a:gridCol w="2628900">
                  <a:extLst>
                    <a:ext uri="{9D8B030D-6E8A-4147-A177-3AD203B41FA5}">
                      <a16:colId xmlns:a16="http://schemas.microsoft.com/office/drawing/2014/main" val="1345028164"/>
                    </a:ext>
                  </a:extLst>
                </a:gridCol>
                <a:gridCol w="2628900">
                  <a:extLst>
                    <a:ext uri="{9D8B030D-6E8A-4147-A177-3AD203B41FA5}">
                      <a16:colId xmlns:a16="http://schemas.microsoft.com/office/drawing/2014/main" val="94613349"/>
                    </a:ext>
                  </a:extLst>
                </a:gridCol>
              </a:tblGrid>
              <a:tr h="0">
                <a:tc>
                  <a:txBody>
                    <a:bodyPr/>
                    <a:lstStyle/>
                    <a:p>
                      <a:r>
                        <a:rPr lang="en-US">
                          <a:effectLst/>
                        </a:rPr>
                        <a:t>Rate of Return</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Rule of 72</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Actual # of Years</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Difference (#) of Years</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775952546"/>
                  </a:ext>
                </a:extLst>
              </a:tr>
              <a:tr h="0">
                <a:tc>
                  <a:txBody>
                    <a:bodyPr/>
                    <a:lstStyle/>
                    <a:p>
                      <a:r>
                        <a:rPr lang="en-US">
                          <a:effectLst/>
                        </a:rPr>
                        <a:t>2%</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36.0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35</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1836566882"/>
                  </a:ext>
                </a:extLst>
              </a:tr>
              <a:tr h="0">
                <a:tc>
                  <a:txBody>
                    <a:bodyPr/>
                    <a:lstStyle/>
                    <a:p>
                      <a:r>
                        <a:rPr lang="en-US">
                          <a:effectLst/>
                        </a:rPr>
                        <a:t>3%</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24.0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23.45</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0.6</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2895219451"/>
                  </a:ext>
                </a:extLst>
              </a:tr>
              <a:tr h="0">
                <a:tc>
                  <a:txBody>
                    <a:bodyPr/>
                    <a:lstStyle/>
                    <a:p>
                      <a:r>
                        <a:rPr lang="en-US">
                          <a:effectLst/>
                        </a:rPr>
                        <a:t>5%</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14.4</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14.21</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0.2</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3572175606"/>
                  </a:ext>
                </a:extLst>
              </a:tr>
              <a:tr h="0">
                <a:tc>
                  <a:txBody>
                    <a:bodyPr/>
                    <a:lstStyle/>
                    <a:p>
                      <a:r>
                        <a:rPr lang="en-US">
                          <a:effectLst/>
                        </a:rPr>
                        <a:t>7%</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10.3</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10.24</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0.0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3216288209"/>
                  </a:ext>
                </a:extLst>
              </a:tr>
              <a:tr h="0">
                <a:tc>
                  <a:txBody>
                    <a:bodyPr/>
                    <a:lstStyle/>
                    <a:p>
                      <a:r>
                        <a:rPr lang="en-US">
                          <a:effectLst/>
                        </a:rPr>
                        <a:t>9%</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8.0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8.04</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0.0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1004869439"/>
                  </a:ext>
                </a:extLst>
              </a:tr>
              <a:tr h="0">
                <a:tc>
                  <a:txBody>
                    <a:bodyPr/>
                    <a:lstStyle/>
                    <a:p>
                      <a:r>
                        <a:rPr lang="en-US">
                          <a:effectLst/>
                        </a:rPr>
                        <a:t>12%</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6.0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6.12</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0.1</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1437374521"/>
                  </a:ext>
                </a:extLst>
              </a:tr>
              <a:tr h="0">
                <a:tc>
                  <a:txBody>
                    <a:bodyPr/>
                    <a:lstStyle/>
                    <a:p>
                      <a:r>
                        <a:rPr lang="en-US">
                          <a:effectLst/>
                        </a:rPr>
                        <a:t>25%</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2.9</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3.11</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0.2</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2298856985"/>
                  </a:ext>
                </a:extLst>
              </a:tr>
              <a:tr h="0">
                <a:tc>
                  <a:txBody>
                    <a:bodyPr/>
                    <a:lstStyle/>
                    <a:p>
                      <a:r>
                        <a:rPr lang="en-US">
                          <a:effectLst/>
                        </a:rPr>
                        <a:t>50%</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1.4</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a:effectLst/>
                        </a:rPr>
                        <a:t>1.71</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tc>
                  <a:txBody>
                    <a:bodyPr/>
                    <a:lstStyle/>
                    <a:p>
                      <a:r>
                        <a:rPr lang="en-US" dirty="0">
                          <a:effectLst/>
                        </a:rPr>
                        <a:t>0.3</a:t>
                      </a:r>
                    </a:p>
                  </a:txBody>
                  <a:tcPr anchor="ctr">
                    <a:lnL w="9525" cap="flat" cmpd="sng" algn="ctr">
                      <a:solidFill>
                        <a:srgbClr val="CCCCCC"/>
                      </a:solidFill>
                      <a:prstDash val="solid"/>
                      <a:round/>
                      <a:headEnd type="none" w="med" len="med"/>
                      <a:tailEnd type="none" w="med" len="med"/>
                    </a:lnL>
                    <a:lnR w="9525" cap="flat" cmpd="sng" algn="ctr">
                      <a:solidFill>
                        <a:srgbClr val="CCCCCC"/>
                      </a:solidFill>
                      <a:prstDash val="solid"/>
                      <a:round/>
                      <a:headEnd type="none" w="med" len="med"/>
                      <a:tailEnd type="none" w="med" len="med"/>
                    </a:lnR>
                    <a:lnT w="9525" cap="flat" cmpd="sng" algn="ctr">
                      <a:solidFill>
                        <a:srgbClr val="CCCCCC"/>
                      </a:solidFill>
                      <a:prstDash val="solid"/>
                      <a:round/>
                      <a:headEnd type="none" w="med" len="med"/>
                      <a:tailEnd type="none" w="med" len="med"/>
                    </a:lnT>
                    <a:lnB w="9525" cap="flat" cmpd="sng" algn="ctr">
                      <a:solidFill>
                        <a:srgbClr val="CCCCCC"/>
                      </a:solidFill>
                      <a:prstDash val="solid"/>
                      <a:round/>
                      <a:headEnd type="none" w="med" len="med"/>
                      <a:tailEnd type="none" w="med" len="med"/>
                    </a:lnB>
                    <a:solidFill>
                      <a:srgbClr val="FFFFFF"/>
                    </a:solidFill>
                  </a:tcPr>
                </a:tc>
                <a:extLst>
                  <a:ext uri="{0D108BD9-81ED-4DB2-BD59-A6C34878D82A}">
                    <a16:rowId xmlns:a16="http://schemas.microsoft.com/office/drawing/2014/main" val="1182705214"/>
                  </a:ext>
                </a:extLst>
              </a:tr>
            </a:tbl>
          </a:graphicData>
        </a:graphic>
      </p:graphicFrame>
    </p:spTree>
    <p:extLst>
      <p:ext uri="{BB962C8B-B14F-4D97-AF65-F5344CB8AC3E}">
        <p14:creationId xmlns:p14="http://schemas.microsoft.com/office/powerpoint/2010/main" val="321386091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The U.S. </a:t>
            </a:r>
            <a:r>
              <a:rPr lang="en-US" dirty="0" smtClean="0"/>
              <a:t>30%/day </a:t>
            </a:r>
            <a:r>
              <a:rPr lang="en-US" dirty="0" smtClean="0"/>
              <a:t>growth rate for deaths suggests </a:t>
            </a:r>
            <a:br>
              <a:rPr lang="en-US" dirty="0" smtClean="0"/>
            </a:br>
            <a:r>
              <a:rPr lang="en-US" dirty="0" smtClean="0"/>
              <a:t>the number doubles every </a:t>
            </a:r>
            <a:r>
              <a:rPr lang="en-US" dirty="0" smtClean="0"/>
              <a:t>2.4 </a:t>
            </a:r>
            <a:r>
              <a:rPr lang="en-US" dirty="0" smtClean="0"/>
              <a:t>days</a:t>
            </a:r>
            <a:br>
              <a:rPr lang="en-US" dirty="0" smtClean="0"/>
            </a:br>
            <a:r>
              <a:rPr lang="en-US" dirty="0" smtClean="0"/>
              <a:t> </a:t>
            </a:r>
            <a:endParaRPr lang="en-US" dirty="0"/>
          </a:p>
        </p:txBody>
      </p:sp>
      <p:sp>
        <p:nvSpPr>
          <p:cNvPr id="3" name="Content Placeholder 2"/>
          <p:cNvSpPr>
            <a:spLocks noGrp="1"/>
          </p:cNvSpPr>
          <p:nvPr>
            <p:ph idx="1"/>
          </p:nvPr>
        </p:nvSpPr>
        <p:spPr/>
        <p:txBody>
          <a:bodyPr/>
          <a:lstStyle/>
          <a:p>
            <a:r>
              <a:rPr lang="en-US" dirty="0" smtClean="0"/>
              <a:t>The death tally, as of </a:t>
            </a:r>
            <a:r>
              <a:rPr lang="en-US" dirty="0" smtClean="0"/>
              <a:t>3/24, </a:t>
            </a:r>
            <a:r>
              <a:rPr lang="en-US" dirty="0" smtClean="0"/>
              <a:t>is </a:t>
            </a:r>
            <a:r>
              <a:rPr lang="en-US" dirty="0" smtClean="0"/>
              <a:t>780</a:t>
            </a:r>
            <a:endParaRPr lang="en-US" dirty="0" smtClean="0"/>
          </a:p>
          <a:p>
            <a:r>
              <a:rPr lang="en-US" dirty="0" smtClean="0"/>
              <a:t>In 10 days time, given the same growth rate:</a:t>
            </a:r>
          </a:p>
          <a:p>
            <a:endParaRPr lang="en-US" dirty="0"/>
          </a:p>
          <a:p>
            <a:pPr marL="457200" lvl="1" indent="0">
              <a:buNone/>
            </a:pPr>
            <a:r>
              <a:rPr lang="en-US" dirty="0" smtClean="0"/>
              <a:t>1.3</a:t>
            </a:r>
            <a:r>
              <a:rPr lang="en-US" baseline="30000" dirty="0" smtClean="0"/>
              <a:t>10</a:t>
            </a:r>
            <a:r>
              <a:rPr lang="en-US" dirty="0" smtClean="0"/>
              <a:t>  </a:t>
            </a:r>
            <a:r>
              <a:rPr lang="en-US" dirty="0" smtClean="0"/>
              <a:t>X   </a:t>
            </a:r>
            <a:r>
              <a:rPr lang="en-US" dirty="0" smtClean="0"/>
              <a:t>780 </a:t>
            </a:r>
            <a:r>
              <a:rPr lang="en-US" dirty="0" smtClean="0"/>
              <a:t>=  </a:t>
            </a:r>
            <a:r>
              <a:rPr lang="en-US" dirty="0" smtClean="0"/>
              <a:t>10,750</a:t>
            </a:r>
          </a:p>
          <a:p>
            <a:pPr marL="457200" lvl="1" indent="0">
              <a:buNone/>
            </a:pPr>
            <a:endParaRPr lang="en-US" dirty="0"/>
          </a:p>
          <a:p>
            <a:pPr marL="457200" lvl="1" indent="0">
              <a:buNone/>
            </a:pPr>
            <a:endParaRPr lang="en-US" dirty="0" smtClean="0"/>
          </a:p>
          <a:p>
            <a:pPr marL="457200" lvl="1" indent="0">
              <a:buNone/>
            </a:pPr>
            <a:r>
              <a:rPr lang="en-US" dirty="0" smtClean="0"/>
              <a:t>How about extending the growth rate to Easter Sunday?</a:t>
            </a:r>
          </a:p>
          <a:p>
            <a:pPr marL="457200" lvl="1" indent="0">
              <a:buNone/>
            </a:pPr>
            <a:endParaRPr lang="en-US" dirty="0"/>
          </a:p>
          <a:p>
            <a:pPr marL="457200" lvl="1" indent="0">
              <a:buNone/>
            </a:pPr>
            <a:r>
              <a:rPr lang="en-US" dirty="0" smtClean="0"/>
              <a:t>1.3</a:t>
            </a:r>
            <a:r>
              <a:rPr lang="en-US" baseline="30000" dirty="0" smtClean="0"/>
              <a:t>19</a:t>
            </a:r>
            <a:r>
              <a:rPr lang="en-US" dirty="0" smtClean="0"/>
              <a:t>  X 780 = 114,000</a:t>
            </a:r>
            <a:endParaRPr lang="en-US" dirty="0"/>
          </a:p>
        </p:txBody>
      </p:sp>
    </p:spTree>
    <p:extLst>
      <p:ext uri="{BB962C8B-B14F-4D97-AF65-F5344CB8AC3E}">
        <p14:creationId xmlns:p14="http://schemas.microsoft.com/office/powerpoint/2010/main" val="3472263359"/>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Suppose it has the flu infection rate</a:t>
            </a:r>
            <a:br>
              <a:rPr lang="en-US" dirty="0" smtClean="0"/>
            </a:br>
            <a:r>
              <a:rPr lang="en-US" dirty="0" smtClean="0"/>
              <a:t>Suppose it has the flu death rate</a:t>
            </a:r>
            <a:br>
              <a:rPr lang="en-US" dirty="0" smtClean="0"/>
            </a:br>
            <a:r>
              <a:rPr lang="en-US" dirty="0" smtClean="0"/>
              <a:t>Suppose it has a much higher hospitalization rate</a:t>
            </a:r>
            <a:endParaRPr lang="en-US" dirty="0"/>
          </a:p>
        </p:txBody>
      </p:sp>
      <p:sp>
        <p:nvSpPr>
          <p:cNvPr id="3" name="Content Placeholder 2"/>
          <p:cNvSpPr>
            <a:spLocks noGrp="1"/>
          </p:cNvSpPr>
          <p:nvPr>
            <p:ph idx="1"/>
          </p:nvPr>
        </p:nvSpPr>
        <p:spPr/>
        <p:txBody>
          <a:bodyPr/>
          <a:lstStyle/>
          <a:p>
            <a:endParaRPr lang="en-US" dirty="0" smtClean="0"/>
          </a:p>
          <a:p>
            <a:endParaRPr lang="en-US" dirty="0"/>
          </a:p>
          <a:p>
            <a:endParaRPr lang="en-US" dirty="0" smtClean="0"/>
          </a:p>
          <a:p>
            <a:endParaRPr lang="en-US" dirty="0"/>
          </a:p>
        </p:txBody>
      </p:sp>
      <p:pic>
        <p:nvPicPr>
          <p:cNvPr id="4" name="Picture 3"/>
          <p:cNvPicPr>
            <a:picLocks noChangeAspect="1"/>
          </p:cNvPicPr>
          <p:nvPr/>
        </p:nvPicPr>
        <p:blipFill>
          <a:blip r:embed="rId2"/>
          <a:stretch>
            <a:fillRect/>
          </a:stretch>
        </p:blipFill>
        <p:spPr>
          <a:xfrm>
            <a:off x="1026942" y="2419644"/>
            <a:ext cx="9692639" cy="2222694"/>
          </a:xfrm>
          <a:prstGeom prst="rect">
            <a:avLst/>
          </a:prstGeom>
        </p:spPr>
      </p:pic>
    </p:spTree>
    <p:extLst>
      <p:ext uri="{BB962C8B-B14F-4D97-AF65-F5344CB8AC3E}">
        <p14:creationId xmlns:p14="http://schemas.microsoft.com/office/powerpoint/2010/main" val="1909069165"/>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1709</TotalTime>
  <Words>1175</Words>
  <Application>Microsoft Office PowerPoint</Application>
  <PresentationFormat>Widescreen</PresentationFormat>
  <Paragraphs>155</Paragraphs>
  <Slides>23</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23</vt:i4>
      </vt:variant>
    </vt:vector>
  </HeadingPairs>
  <TitlesOfParts>
    <vt:vector size="27" baseType="lpstr">
      <vt:lpstr>Arial</vt:lpstr>
      <vt:lpstr>Calibri</vt:lpstr>
      <vt:lpstr>Calibri Light</vt:lpstr>
      <vt:lpstr>Office Theme</vt:lpstr>
      <vt:lpstr>Macroeconomic  Strategies</vt:lpstr>
      <vt:lpstr>We are the World We owe the world our best efforts!</vt:lpstr>
      <vt:lpstr>Our four Maxims, for sorting out Macroeconomic Problems  </vt:lpstr>
      <vt:lpstr>What must we analyze, to forecast the U.S. in a world hit by the coronavirus?</vt:lpstr>
      <vt:lpstr>  How might we think about these arena?</vt:lpstr>
      <vt:lpstr>What gets the most media attention? The cumulative number of confirmed cases.  (see chart below)   clearly confirmed cases are soaring   this is a stupid number: more later on that  </vt:lpstr>
      <vt:lpstr>From jobless claims to unemployment</vt:lpstr>
      <vt:lpstr>From unemployment to real GDP: TOP DOWN Okun’s law approach versus LP + EH</vt:lpstr>
      <vt:lpstr>Estimating Real GDP: Timely Bottom Up Data</vt:lpstr>
      <vt:lpstr>Estimating CPI</vt:lpstr>
      <vt:lpstr>Falling sales, rising bankruptcy risks and  risky interest rates</vt:lpstr>
      <vt:lpstr>REPEAT SLIDE What gets the most media attention? The cumulative number of confirmed cases.  (  clearly confirmed cases are soaring   this is a stupid number</vt:lpstr>
      <vt:lpstr>   LET’S THINK LOGICALLY and SEPARATE SIGNAL FROM NOISE</vt:lpstr>
      <vt:lpstr> New York Times 3/7/20:  With Test Kits in Short Supply, Health Officials Sound Alarms Despite efforts by President Trump and others to reassure the public that tests are getting disseminated quickly, several states, doctors and patients complained that access was limited.  </vt:lpstr>
      <vt:lpstr>we separated signal from noise: The growth for confirmed cases, for the moment, is noise, surging testing rates cloud the data.    HOW MIGHT WE FIND A BETTER MEASURE OF NUMBER OF CASES: THINK LOGICALLY:</vt:lpstr>
      <vt:lpstr>As of Monday, linear scale</vt:lpstr>
      <vt:lpstr>As of Tuesday, log scale</vt:lpstr>
      <vt:lpstr>PowerPoint Presentation</vt:lpstr>
      <vt:lpstr>Is testing growing as fast as disease incidence?</vt:lpstr>
      <vt:lpstr>The rise in the tally of total deaths? On average, LAST 10 DAYS deaths rose 30%/day  </vt:lpstr>
      <vt:lpstr>  A useful rule of Thumb?  The Rule of 72 Divide 72 by the growth rate, to find out how long it takes for the base year to double   </vt:lpstr>
      <vt:lpstr>The U.S. 30%/day growth rate for deaths suggests  the number doubles every 2.4 days  </vt:lpstr>
      <vt:lpstr>Suppose it has the flu infection rate Suppose it has the flu death rate Suppose it has a much higher hospitalization rate</vt:lpstr>
    </vt:vector>
  </TitlesOfParts>
  <Company>Johns Hopkins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Macroeconomic  Strategies</dc:title>
  <dc:creator>Robert J. Barbera</dc:creator>
  <cp:lastModifiedBy>Robert J. Barbera</cp:lastModifiedBy>
  <cp:revision>28</cp:revision>
  <dcterms:created xsi:type="dcterms:W3CDTF">2020-03-24T12:29:49Z</dcterms:created>
  <dcterms:modified xsi:type="dcterms:W3CDTF">2020-03-25T17:01:43Z</dcterms:modified>
</cp:coreProperties>
</file>